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handoutMasterIdLst>
    <p:handoutMasterId r:id="rId18"/>
  </p:handoutMasterIdLst>
  <p:sldIdLst>
    <p:sldId id="457" r:id="rId2"/>
    <p:sldId id="460" r:id="rId3"/>
    <p:sldId id="461" r:id="rId4"/>
    <p:sldId id="471" r:id="rId5"/>
    <p:sldId id="473" r:id="rId6"/>
    <p:sldId id="476" r:id="rId7"/>
    <p:sldId id="468" r:id="rId8"/>
    <p:sldId id="474" r:id="rId9"/>
    <p:sldId id="475" r:id="rId10"/>
    <p:sldId id="304" r:id="rId11"/>
    <p:sldId id="305" r:id="rId12"/>
    <p:sldId id="469" r:id="rId13"/>
    <p:sldId id="470" r:id="rId14"/>
    <p:sldId id="464" r:id="rId15"/>
    <p:sldId id="465" r:id="rId16"/>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65" autoAdjust="0"/>
    <p:restoredTop sz="91281" autoAdjust="0"/>
  </p:normalViewPr>
  <p:slideViewPr>
    <p:cSldViewPr>
      <p:cViewPr varScale="1">
        <p:scale>
          <a:sx n="73" d="100"/>
          <a:sy n="73" d="100"/>
        </p:scale>
        <p:origin x="15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8" d="100"/>
          <a:sy n="38" d="100"/>
        </p:scale>
        <p:origin x="-972"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8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18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8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8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C10269-2852-407C-85B8-37035B28B23E}" type="slidenum">
              <a:rPr lang="en-US"/>
              <a:pPr/>
              <a:t>‹#›</a:t>
            </a:fld>
            <a:endParaRPr lang="en-US"/>
          </a:p>
        </p:txBody>
      </p:sp>
    </p:spTree>
    <p:extLst>
      <p:ext uri="{BB962C8B-B14F-4D97-AF65-F5344CB8AC3E}">
        <p14:creationId xmlns:p14="http://schemas.microsoft.com/office/powerpoint/2010/main" val="3855558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457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7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7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7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F09F5B2-5D5B-4674-8E66-71E5B0FE5A73}" type="slidenum">
              <a:rPr lang="en-US"/>
              <a:pPr/>
              <a:t>‹#›</a:t>
            </a:fld>
            <a:endParaRPr lang="en-US"/>
          </a:p>
        </p:txBody>
      </p:sp>
    </p:spTree>
    <p:extLst>
      <p:ext uri="{BB962C8B-B14F-4D97-AF65-F5344CB8AC3E}">
        <p14:creationId xmlns:p14="http://schemas.microsoft.com/office/powerpoint/2010/main" val="11829442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226924C-74D8-4D3B-9EFF-015A134068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D12EA-0A6A-45D9-9389-2013FBD1E466}"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91D9F-B9DE-4896-B2C7-5DAAB9658E26}"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endParaRPr lang="en-US"/>
          </a:p>
        </p:txBody>
      </p:sp>
      <p:sp>
        <p:nvSpPr>
          <p:cNvPr id="6" name="Rectangle 25"/>
          <p:cNvSpPr>
            <a:spLocks noGrp="1" noChangeArrowheads="1"/>
          </p:cNvSpPr>
          <p:nvPr>
            <p:ph type="ftr" sz="quarter" idx="11"/>
          </p:nvPr>
        </p:nvSpPr>
        <p:spPr>
          <a:ln/>
        </p:spPr>
        <p:txBody>
          <a:bodyPr/>
          <a:lstStyle>
            <a:lvl1pPr>
              <a:defRPr/>
            </a:lvl1pPr>
          </a:lstStyle>
          <a:p>
            <a:endParaRPr lang="en-US"/>
          </a:p>
        </p:txBody>
      </p:sp>
      <p:sp>
        <p:nvSpPr>
          <p:cNvPr id="7" name="Rectangle 26"/>
          <p:cNvSpPr>
            <a:spLocks noGrp="1" noChangeArrowheads="1"/>
          </p:cNvSpPr>
          <p:nvPr>
            <p:ph type="sldNum" sz="quarter" idx="12"/>
          </p:nvPr>
        </p:nvSpPr>
        <p:spPr>
          <a:ln/>
        </p:spPr>
        <p:txBody>
          <a:bodyPr/>
          <a:lstStyle>
            <a:lvl1pPr>
              <a:defRPr/>
            </a:lvl1pPr>
          </a:lstStyle>
          <a:p>
            <a:fld id="{7DC4E44A-ED25-47F5-AD7B-7E77D982EF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F9A71-B8ED-48E2-8E4D-04ABAC19A0EA}"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3D6B5-6028-40B3-A80F-91AD65F008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9C013-1A72-4409-9848-0A84D282A0A4}"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C037D1-612D-4853-B5FF-997EF0F5130B}"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3D1072-B10B-449F-ADDA-F883E69A2D20}"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100E1-8207-465F-8999-E79DFC99BE06}"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5394D-3C15-409A-BCEB-B5EC9A2CE01E}"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DE52112-4D75-4423-A294-CB06B630E9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C4E44A-ED25-47F5-AD7B-7E77D982EF2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898"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
                                            <p:txEl>
                                              <p:pRg st="0" end="0"/>
                                            </p:txEl>
                                          </p:spTgt>
                                        </p:tgtEl>
                                        <p:attrNameLst>
                                          <p:attrName>style.visibility</p:attrName>
                                        </p:attrNameLst>
                                      </p:cBhvr>
                                      <p:to>
                                        <p:strVal val="visible"/>
                                      </p:to>
                                    </p:set>
                                    <p:animEffect transition="in" filter="fade">
                                      <p:cBhvr>
                                        <p:cTn id="15" dur="1000"/>
                                        <p:tgtEl>
                                          <p:spTgt spid="30">
                                            <p:txEl>
                                              <p:pRg st="0" end="0"/>
                                            </p:txEl>
                                          </p:spTgt>
                                        </p:tgtEl>
                                      </p:cBhvr>
                                    </p:animEffect>
                                    <p:anim calcmode="lin" valueType="num">
                                      <p:cBhvr>
                                        <p:cTn id="16"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0">
                                            <p:txEl>
                                              <p:pRg st="1" end="1"/>
                                            </p:txEl>
                                          </p:spTgt>
                                        </p:tgtEl>
                                        <p:attrNameLst>
                                          <p:attrName>style.visibility</p:attrName>
                                        </p:attrNameLst>
                                      </p:cBhvr>
                                      <p:to>
                                        <p:strVal val="visible"/>
                                      </p:to>
                                    </p:set>
                                    <p:animEffect transition="in" filter="fade">
                                      <p:cBhvr>
                                        <p:cTn id="21" dur="1000"/>
                                        <p:tgtEl>
                                          <p:spTgt spid="30">
                                            <p:txEl>
                                              <p:pRg st="1" end="1"/>
                                            </p:txEl>
                                          </p:spTgt>
                                        </p:tgtEl>
                                      </p:cBhvr>
                                    </p:animEffect>
                                    <p:anim calcmode="lin" valueType="num">
                                      <p:cBhvr>
                                        <p:cTn id="22"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30">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30">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30">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30">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0">
                                            <p:txEl>
                                              <p:pRg st="3" end="3"/>
                                            </p:txEl>
                                          </p:spTgt>
                                        </p:tgtEl>
                                        <p:attrNameLst>
                                          <p:attrName>style.visibility</p:attrName>
                                        </p:attrNameLst>
                                      </p:cBhvr>
                                      <p:to>
                                        <p:strVal val="visible"/>
                                      </p:to>
                                    </p:set>
                                    <p:animEffect transition="in" filter="fade">
                                      <p:cBhvr>
                                        <p:cTn id="33" dur="1000"/>
                                        <p:tgtEl>
                                          <p:spTgt spid="30">
                                            <p:txEl>
                                              <p:pRg st="3" end="3"/>
                                            </p:txEl>
                                          </p:spTgt>
                                        </p:tgtEl>
                                      </p:cBhvr>
                                    </p:animEffect>
                                    <p:anim calcmode="lin" valueType="num">
                                      <p:cBhvr>
                                        <p:cTn id="34"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30">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30">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xEl>
                                              <p:pRg st="4" end="4"/>
                                            </p:txEl>
                                          </p:spTgt>
                                        </p:tgtEl>
                                        <p:attrNameLst>
                                          <p:attrName>style.visibility</p:attrName>
                                        </p:attrNameLst>
                                      </p:cBhvr>
                                      <p:to>
                                        <p:strVal val="visible"/>
                                      </p:to>
                                    </p:set>
                                    <p:animEffect transition="in" filter="fade">
                                      <p:cBhvr>
                                        <p:cTn id="39" dur="1000"/>
                                        <p:tgtEl>
                                          <p:spTgt spid="30">
                                            <p:txEl>
                                              <p:pRg st="4" end="4"/>
                                            </p:txEl>
                                          </p:spTgt>
                                        </p:tgtEl>
                                      </p:cBhvr>
                                    </p:animEffect>
                                    <p:anim calcmode="lin" valueType="num">
                                      <p:cBhvr>
                                        <p:cTn id="40"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0">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0">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idx="1"/>
          </p:nvPr>
        </p:nvSpPr>
        <p:spPr>
          <a:xfrm>
            <a:off x="762000" y="1371600"/>
            <a:ext cx="8001000" cy="3200400"/>
          </a:xfrm>
        </p:spPr>
        <p:txBody>
          <a:bodyPr>
            <a:normAutofit fontScale="70000" lnSpcReduction="20000"/>
          </a:bodyPr>
          <a:lstStyle/>
          <a:p>
            <a:pPr algn="ctr">
              <a:buFontTx/>
              <a:buNone/>
            </a:pPr>
            <a:r>
              <a:rPr lang="en-US" sz="400" b="1" dirty="0">
                <a:latin typeface=".VnTime" pitchFamily="34" charset="0"/>
              </a:rPr>
              <a:t> </a:t>
            </a:r>
          </a:p>
          <a:p>
            <a:pPr algn="ctr">
              <a:buFontTx/>
              <a:buNone/>
            </a:pPr>
            <a:endParaRPr lang="pt-BR" sz="2000" b="1" dirty="0">
              <a:solidFill>
                <a:srgbClr val="FF0000"/>
              </a:solidFill>
              <a:latin typeface=".VnTimeH" pitchFamily="34" charset="0"/>
            </a:endParaRPr>
          </a:p>
          <a:p>
            <a:pPr algn="ctr">
              <a:buFontTx/>
              <a:buNone/>
            </a:pPr>
            <a:endParaRPr lang="pt-BR" sz="2000" b="1" dirty="0">
              <a:solidFill>
                <a:srgbClr val="FF0000"/>
              </a:solidFill>
              <a:latin typeface=".VnTimeH" pitchFamily="34" charset="0"/>
            </a:endParaRPr>
          </a:p>
          <a:p>
            <a:pPr algn="ctr">
              <a:buFontTx/>
              <a:buNone/>
            </a:pPr>
            <a:r>
              <a:rPr lang="pt-BR" sz="5400" b="1" dirty="0" smtClean="0">
                <a:solidFill>
                  <a:srgbClr val="FF0000"/>
                </a:solidFill>
              </a:rPr>
              <a:t>NHÓM </a:t>
            </a:r>
            <a:r>
              <a:rPr lang="pt-BR" sz="5400" b="1" dirty="0">
                <a:solidFill>
                  <a:srgbClr val="FF0000"/>
                </a:solidFill>
              </a:rPr>
              <a:t>QUYỀN ĐƯỢC SỐNG CÒN</a:t>
            </a:r>
          </a:p>
          <a:p>
            <a:pPr algn="ctr">
              <a:buFontTx/>
              <a:buNone/>
            </a:pPr>
            <a:endParaRPr lang="pt-BR" sz="5400" b="1" dirty="0">
              <a:solidFill>
                <a:srgbClr val="FF0000"/>
              </a:solidFill>
              <a:latin typeface=".VnTimeH" pitchFamily="34" charset="0"/>
            </a:endParaRPr>
          </a:p>
          <a:p>
            <a:pPr>
              <a:buFontTx/>
              <a:buNone/>
            </a:pPr>
            <a:endParaRPr lang="en-US" sz="2800" b="1" dirty="0">
              <a:solidFill>
                <a:srgbClr val="FF0000"/>
              </a:solidFill>
              <a:latin typeface=".VnTimeH" pitchFamily="34" charset="0"/>
            </a:endParaRPr>
          </a:p>
          <a:p>
            <a:pPr>
              <a:buFontTx/>
              <a:buNone/>
            </a:pPr>
            <a:endParaRPr lang="fr-FR" sz="2800" b="1" dirty="0">
              <a:solidFill>
                <a:srgbClr val="0000FF"/>
              </a:solidFill>
              <a:latin typeface=".VnTime" pitchFamily="34" charset="0"/>
            </a:endParaRPr>
          </a:p>
          <a:p>
            <a:pPr>
              <a:buFontTx/>
              <a:buNone/>
            </a:pPr>
            <a:r>
              <a:rPr lang="fr-FR" sz="1200" dirty="0">
                <a:solidFill>
                  <a:srgbClr val="0000FF"/>
                </a:solidFill>
                <a:latin typeface=".VnTime" pitchFamily="34" charset="0"/>
              </a:rPr>
              <a:t>                     </a:t>
            </a:r>
            <a:endParaRPr lang="en-US" sz="1200" dirty="0">
              <a:solidFill>
                <a:srgbClr val="0000FF"/>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a:xfrm>
            <a:off x="685800" y="533400"/>
            <a:ext cx="7848600" cy="5486400"/>
          </a:xfrm>
        </p:spPr>
        <p:txBody>
          <a:bodyPr/>
          <a:lstStyle/>
          <a:p>
            <a:r>
              <a:rPr lang="vi-VN" sz="3600" b="1" dirty="0" smtClean="0">
                <a:solidFill>
                  <a:srgbClr val="FF0000"/>
                </a:solidFill>
                <a:latin typeface=".VnTime" pitchFamily="34" charset="0"/>
              </a:rPr>
              <a:t> </a:t>
            </a:r>
            <a:r>
              <a:rPr lang="it-IT" b="1" dirty="0"/>
              <a:t>Điều 6: Sống còn và phát triển: </a:t>
            </a:r>
            <a:r>
              <a:rPr lang="it-IT" dirty="0"/>
              <a:t>Mọi trẻ em có quyền cố hữu được sống và Nhà nước có nghĩa vụ bảo đảm sự sống còn và phát triển của trẻ em. </a:t>
            </a:r>
            <a:endParaRPr lang="en-US" dirty="0"/>
          </a:p>
          <a:p>
            <a:pPr marL="0" indent="0">
              <a:buNone/>
            </a:pPr>
            <a:endParaRPr lang="en-US" dirty="0"/>
          </a:p>
          <a:p>
            <a:r>
              <a:rPr lang="it-IT" b="1" dirty="0"/>
              <a:t>Điều 8: Họ tên và quốc tịch</a:t>
            </a:r>
            <a:r>
              <a:rPr lang="it-IT" dirty="0"/>
              <a:t>: Trẻ em có quyền được có họ tên khi ra đời. Trẻ em cũng có quyền mang một quốc tịch và trong chừng mực có thể, được biết cha mẹ mình và được cha mẹ chăm sóc.</a:t>
            </a:r>
            <a:endParaRPr lang="en-US" dirty="0"/>
          </a:p>
          <a:p>
            <a:pPr algn="ctr">
              <a:buFontTx/>
              <a:buNone/>
            </a:pPr>
            <a:endParaRPr lang="en-US"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Grp="1" noChangeArrowheads="1"/>
          </p:cNvSpPr>
          <p:nvPr>
            <p:ph type="title"/>
          </p:nvPr>
        </p:nvSpPr>
        <p:spPr>
          <a:xfrm>
            <a:off x="304800" y="533400"/>
            <a:ext cx="8686800" cy="5257800"/>
          </a:xfrm>
        </p:spPr>
        <p:txBody>
          <a:bodyPr/>
          <a:lstStyle/>
          <a:p>
            <a:pPr algn="l"/>
            <a:r>
              <a:rPr lang="vi-VN" sz="3600" b="1" dirty="0" smtClean="0">
                <a:solidFill>
                  <a:srgbClr val="FF0000"/>
                </a:solidFill>
              </a:rPr>
              <a:t>Các điều khoản liên quan</a:t>
            </a:r>
            <a:r>
              <a:rPr lang="en-US" sz="3600" b="1" dirty="0" smtClean="0">
                <a:solidFill>
                  <a:srgbClr val="FF0000"/>
                </a:solidFill>
              </a:rPr>
              <a:t/>
            </a:r>
            <a:br>
              <a:rPr lang="en-US" sz="3600" b="1" dirty="0" smtClean="0">
                <a:solidFill>
                  <a:srgbClr val="FF0000"/>
                </a:solidFill>
              </a:rPr>
            </a:br>
            <a:r>
              <a:rPr lang="pt-BR" sz="4000" dirty="0" smtClean="0"/>
              <a:t/>
            </a:r>
            <a:br>
              <a:rPr lang="pt-BR" sz="4000" dirty="0" smtClean="0"/>
            </a:br>
            <a:r>
              <a:rPr lang="vi-VN" sz="2800" b="1" dirty="0" smtClean="0"/>
              <a:t>Điều </a:t>
            </a:r>
            <a:r>
              <a:rPr lang="pt-BR" sz="2800" b="1" dirty="0" smtClean="0"/>
              <a:t>9:   </a:t>
            </a:r>
            <a:r>
              <a:rPr lang="vi-VN" sz="2800" b="1" dirty="0" smtClean="0"/>
              <a:t> Quyền được sống với cha mẹ</a:t>
            </a:r>
            <a:r>
              <a:rPr lang="pt-BR" sz="2800" b="1" dirty="0" smtClean="0"/>
              <a:t/>
            </a:r>
            <a:br>
              <a:rPr lang="pt-BR" sz="2800" b="1" dirty="0" smtClean="0"/>
            </a:br>
            <a:r>
              <a:rPr lang="vi-VN" sz="2800" b="1" dirty="0" smtClean="0"/>
              <a:t>Điều</a:t>
            </a:r>
            <a:r>
              <a:rPr lang="pt-BR" sz="2800" b="1" dirty="0" smtClean="0"/>
              <a:t> 23: </a:t>
            </a:r>
            <a:r>
              <a:rPr lang="vi-VN" sz="2800" b="1" dirty="0" smtClean="0"/>
              <a:t> Quyền của trẻ em khuyết tật</a:t>
            </a:r>
            <a:r>
              <a:rPr lang="pt-BR" sz="2800" b="1" dirty="0" smtClean="0"/>
              <a:t/>
            </a:r>
            <a:br>
              <a:rPr lang="pt-BR" sz="2800" b="1" dirty="0" smtClean="0"/>
            </a:br>
            <a:r>
              <a:rPr lang="vi-VN" sz="2800" b="1" dirty="0" smtClean="0"/>
              <a:t>Điều </a:t>
            </a:r>
            <a:r>
              <a:rPr lang="pt-BR" sz="2800" b="1" dirty="0" smtClean="0"/>
              <a:t>26: </a:t>
            </a:r>
            <a:r>
              <a:rPr lang="vi-VN" sz="2800" b="1" dirty="0" smtClean="0"/>
              <a:t> An toàn xã hội</a:t>
            </a:r>
            <a:r>
              <a:rPr lang="pt-BR" sz="2800" b="1" dirty="0" smtClean="0"/>
              <a:t/>
            </a:r>
            <a:br>
              <a:rPr lang="pt-BR" sz="2800" b="1" dirty="0" smtClean="0"/>
            </a:br>
            <a:r>
              <a:rPr lang="vi-VN" sz="2800" b="1" dirty="0" smtClean="0"/>
              <a:t>Điều 27</a:t>
            </a:r>
            <a:r>
              <a:rPr lang="pt-BR" sz="2800" b="1" dirty="0" smtClean="0"/>
              <a:t>: </a:t>
            </a:r>
            <a:r>
              <a:rPr lang="vi-VN" sz="2800" b="1" dirty="0" smtClean="0"/>
              <a:t> Quyền được giáo dục</a:t>
            </a:r>
            <a:r>
              <a:rPr lang="pt-BR" sz="2800" b="1" dirty="0" smtClean="0"/>
              <a:t/>
            </a:r>
            <a:br>
              <a:rPr lang="pt-BR" sz="2800" b="1" dirty="0" smtClean="0"/>
            </a:br>
            <a:r>
              <a:rPr lang="vi-VN" sz="2800" b="1" dirty="0" smtClean="0"/>
              <a:t>Điều</a:t>
            </a:r>
            <a:r>
              <a:rPr lang="pt-BR" sz="2800" b="1" dirty="0" smtClean="0"/>
              <a:t> 30: </a:t>
            </a:r>
            <a:r>
              <a:rPr lang="vi-VN" sz="2800" b="1" dirty="0" smtClean="0"/>
              <a:t> Trẻ em các dân tộc thiểu số hay </a:t>
            </a:r>
            <a:br>
              <a:rPr lang="vi-VN" sz="2800" b="1" dirty="0" smtClean="0"/>
            </a:br>
            <a:r>
              <a:rPr lang="vi-VN" sz="2800" b="1" dirty="0"/>
              <a:t> </a:t>
            </a:r>
            <a:r>
              <a:rPr lang="vi-VN" sz="2800" b="1" dirty="0" smtClean="0"/>
              <a:t>                bản địa </a:t>
            </a:r>
            <a:endParaRPr lang="en-US" sz="2800" b="1"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idx="1"/>
          </p:nvPr>
        </p:nvSpPr>
        <p:spPr>
          <a:xfrm>
            <a:off x="304800" y="914400"/>
            <a:ext cx="8458200" cy="4572000"/>
          </a:xfrm>
        </p:spPr>
        <p:txBody>
          <a:bodyPr/>
          <a:lstStyle/>
          <a:p>
            <a:pPr>
              <a:buSzPts val="2800"/>
              <a:buFont typeface="Times New Roman"/>
              <a:buChar char="-"/>
            </a:pPr>
            <a:r>
              <a:rPr lang="vi-VN" sz="2800" b="1" dirty="0">
                <a:solidFill>
                  <a:schemeClr val="tx2"/>
                </a:solidFill>
                <a:latin typeface="+mj-lt"/>
                <a:ea typeface="+mj-ea"/>
                <a:cs typeface="+mj-cs"/>
              </a:rPr>
              <a:t>Thực hiện và bảo vệ các Quyền được sống còn của TE là trách nhiệm chung của các cá nhân và tổ chức xã hội bao gồm: TE, người lớn và gia đình, nhà trường, cộng đồng, chính phủ, các tổ chức quốc tế và phi chính phủ.</a:t>
            </a:r>
          </a:p>
          <a:p>
            <a:pPr marL="0" indent="0">
              <a:buNone/>
            </a:pPr>
            <a:endParaRPr lang="en-US" sz="2800" b="1" dirty="0">
              <a:solidFill>
                <a:schemeClr val="tx2"/>
              </a:solidFill>
              <a:latin typeface="+mj-lt"/>
              <a:ea typeface="+mj-ea"/>
              <a:cs typeface="+mj-cs"/>
            </a:endParaRPr>
          </a:p>
          <a:p>
            <a:pPr marL="0" indent="0">
              <a:buNone/>
            </a:pP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Mỗi</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thành</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viên</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trên</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có</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một</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vai</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trò</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khác</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nhau</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trong</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những</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mối</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quan</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hệ</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khác</a:t>
            </a:r>
            <a:r>
              <a:rPr lang="en-US" sz="2800" b="1" dirty="0">
                <a:solidFill>
                  <a:schemeClr val="tx2"/>
                </a:solidFill>
                <a:latin typeface="+mj-lt"/>
                <a:ea typeface="+mj-ea"/>
                <a:cs typeface="+mj-cs"/>
              </a:rPr>
              <a:t> </a:t>
            </a:r>
            <a:r>
              <a:rPr lang="en-US" sz="2800" b="1" dirty="0" err="1">
                <a:solidFill>
                  <a:schemeClr val="tx2"/>
                </a:solidFill>
                <a:latin typeface="+mj-lt"/>
                <a:ea typeface="+mj-ea"/>
                <a:cs typeface="+mj-cs"/>
              </a:rPr>
              <a:t>nhau</a:t>
            </a:r>
            <a:r>
              <a:rPr lang="en-US" sz="2800" b="1" dirty="0">
                <a:solidFill>
                  <a:schemeClr val="tx2"/>
                </a:solidFill>
                <a:latin typeface="+mj-lt"/>
                <a:ea typeface="+mj-ea"/>
                <a:cs typeface="+mj-cs"/>
              </a:rPr>
              <a:t>. </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295400" y="304800"/>
            <a:ext cx="7391400" cy="1066800"/>
          </a:xfrm>
        </p:spPr>
        <p:txBody>
          <a:bodyPr>
            <a:normAutofit fontScale="90000"/>
          </a:bodyPr>
          <a:lstStyle/>
          <a:p>
            <a:r>
              <a:rPr lang="pt-BR" sz="3600" b="1" dirty="0" smtClean="0">
                <a:solidFill>
                  <a:srgbClr val="0000FF"/>
                </a:solidFill>
              </a:rPr>
              <a:t>Liên hệ thực tế</a:t>
            </a:r>
            <a:r>
              <a:rPr lang="pt-BR" sz="3600" b="1" dirty="0">
                <a:solidFill>
                  <a:srgbClr val="0000FF"/>
                </a:solidFill>
                <a:latin typeface=".VnTime" pitchFamily="34" charset="0"/>
              </a:rPr>
              <a:t/>
            </a:r>
            <a:br>
              <a:rPr lang="pt-BR" sz="3600" b="1" dirty="0">
                <a:solidFill>
                  <a:srgbClr val="0000FF"/>
                </a:solidFill>
                <a:latin typeface=".VnTime" pitchFamily="34" charset="0"/>
              </a:rPr>
            </a:br>
            <a:endParaRPr lang="en-US" sz="3600" b="1" dirty="0">
              <a:solidFill>
                <a:srgbClr val="0000FF"/>
              </a:solidFill>
              <a:latin typeface=".VnTime" pitchFamily="34" charset="0"/>
            </a:endParaRPr>
          </a:p>
        </p:txBody>
      </p:sp>
      <p:sp>
        <p:nvSpPr>
          <p:cNvPr id="91139" name="Rectangle 3"/>
          <p:cNvSpPr>
            <a:spLocks noGrp="1" noChangeArrowheads="1"/>
          </p:cNvSpPr>
          <p:nvPr>
            <p:ph idx="1"/>
          </p:nvPr>
        </p:nvSpPr>
        <p:spPr>
          <a:xfrm>
            <a:off x="457200" y="1295400"/>
            <a:ext cx="8229600" cy="4724400"/>
          </a:xfrm>
        </p:spPr>
        <p:txBody>
          <a:bodyPr>
            <a:normAutofit lnSpcReduction="10000"/>
          </a:bodyPr>
          <a:lstStyle/>
          <a:p>
            <a:pPr>
              <a:buFontTx/>
              <a:buNone/>
            </a:pPr>
            <a:r>
              <a:rPr lang="en-US" sz="2400" b="1" dirty="0" smtClean="0">
                <a:latin typeface="+mj-lt"/>
              </a:rPr>
              <a:t>    </a:t>
            </a:r>
            <a:endParaRPr lang="en-US" sz="2800" b="1" dirty="0" smtClean="0">
              <a:latin typeface="+mj-lt"/>
            </a:endParaRPr>
          </a:p>
          <a:p>
            <a:pPr>
              <a:buFontTx/>
              <a:buNone/>
            </a:pPr>
            <a:r>
              <a:rPr lang="en-US" sz="2800" b="1" dirty="0" smtClean="0">
                <a:latin typeface="+mj-lt"/>
              </a:rPr>
              <a:t>   </a:t>
            </a:r>
            <a:r>
              <a:rPr lang="en-US" sz="2800" b="1" dirty="0" smtClean="0"/>
              <a:t> Ở </a:t>
            </a:r>
            <a:r>
              <a:rPr lang="en-US" sz="2800" b="1" dirty="0" err="1" smtClean="0"/>
              <a:t>địa</a:t>
            </a:r>
            <a:r>
              <a:rPr lang="en-US" sz="2800" b="1" dirty="0" smtClean="0"/>
              <a:t> </a:t>
            </a:r>
            <a:r>
              <a:rPr lang="en-US" sz="2800" b="1" dirty="0" err="1" smtClean="0"/>
              <a:t>phương</a:t>
            </a:r>
            <a:r>
              <a:rPr lang="en-US" sz="2800" b="1" dirty="0" smtClean="0"/>
              <a:t>, </a:t>
            </a:r>
            <a:r>
              <a:rPr lang="en-US" sz="2800" b="1" dirty="0" err="1" smtClean="0"/>
              <a:t>còn</a:t>
            </a:r>
            <a:r>
              <a:rPr lang="en-US" sz="2800" b="1" dirty="0" smtClean="0"/>
              <a:t> </a:t>
            </a:r>
            <a:r>
              <a:rPr lang="en-US" sz="2800" b="1" dirty="0" err="1" smtClean="0"/>
              <a:t>những</a:t>
            </a:r>
            <a:r>
              <a:rPr lang="en-US" sz="2800" b="1" dirty="0" smtClean="0"/>
              <a:t> </a:t>
            </a:r>
            <a:r>
              <a:rPr lang="en-US" sz="2800" b="1" dirty="0" err="1" smtClean="0"/>
              <a:t>nhóm</a:t>
            </a:r>
            <a:r>
              <a:rPr lang="en-US" sz="2800" b="1" dirty="0" smtClean="0"/>
              <a:t> </a:t>
            </a:r>
            <a:r>
              <a:rPr lang="en-US" sz="2800" b="1" dirty="0" err="1" smtClean="0"/>
              <a:t>trẻ</a:t>
            </a:r>
            <a:r>
              <a:rPr lang="en-US" sz="2800" b="1" dirty="0" smtClean="0"/>
              <a:t> </a:t>
            </a:r>
            <a:r>
              <a:rPr lang="en-US" sz="2800" b="1" dirty="0" err="1" smtClean="0"/>
              <a:t>nào</a:t>
            </a:r>
            <a:r>
              <a:rPr lang="en-US" sz="2800" b="1" dirty="0" smtClean="0"/>
              <a:t> </a:t>
            </a:r>
            <a:r>
              <a:rPr lang="en-US" sz="2800" b="1" dirty="0" err="1" smtClean="0"/>
              <a:t>mà</a:t>
            </a:r>
            <a:r>
              <a:rPr lang="en-US" sz="2800" b="1" dirty="0" smtClean="0"/>
              <a:t> </a:t>
            </a:r>
            <a:r>
              <a:rPr lang="en-US" sz="2800" b="1" dirty="0" err="1" smtClean="0"/>
              <a:t>sự</a:t>
            </a:r>
            <a:r>
              <a:rPr lang="en-US" sz="2800" b="1" dirty="0" smtClean="0"/>
              <a:t> </a:t>
            </a:r>
            <a:r>
              <a:rPr lang="en-US" sz="2800" b="1" dirty="0" err="1" smtClean="0"/>
              <a:t>sống</a:t>
            </a:r>
            <a:r>
              <a:rPr lang="en-US" sz="2800" b="1" dirty="0" smtClean="0"/>
              <a:t> </a:t>
            </a:r>
            <a:r>
              <a:rPr lang="en-US" sz="2800" b="1" dirty="0" err="1" smtClean="0"/>
              <a:t>của</a:t>
            </a:r>
            <a:r>
              <a:rPr lang="en-US" sz="2800" b="1" dirty="0" smtClean="0"/>
              <a:t> </a:t>
            </a:r>
            <a:r>
              <a:rPr lang="en-US" sz="2800" b="1" dirty="0" err="1" smtClean="0"/>
              <a:t>các</a:t>
            </a:r>
            <a:r>
              <a:rPr lang="en-US" sz="2800" b="1" dirty="0" smtClean="0"/>
              <a:t> </a:t>
            </a:r>
            <a:r>
              <a:rPr lang="en-US" sz="2800" b="1" dirty="0" err="1" smtClean="0"/>
              <a:t>em</a:t>
            </a:r>
            <a:r>
              <a:rPr lang="en-US" sz="2800" b="1" dirty="0" smtClean="0"/>
              <a:t> </a:t>
            </a:r>
            <a:r>
              <a:rPr lang="en-US" sz="2800" b="1" dirty="0" err="1" smtClean="0"/>
              <a:t>bị</a:t>
            </a:r>
            <a:r>
              <a:rPr lang="en-US" sz="2800" b="1" dirty="0" smtClean="0"/>
              <a:t> </a:t>
            </a:r>
            <a:r>
              <a:rPr lang="en-US" sz="2800" b="1" dirty="0" err="1" smtClean="0"/>
              <a:t>đe</a:t>
            </a:r>
            <a:r>
              <a:rPr lang="en-US" sz="2800" b="1" dirty="0" smtClean="0"/>
              <a:t> </a:t>
            </a:r>
            <a:r>
              <a:rPr lang="en-US" sz="2800" b="1" dirty="0" err="1" smtClean="0"/>
              <a:t>dọa</a:t>
            </a:r>
            <a:r>
              <a:rPr lang="en-US" sz="2800" b="1" dirty="0" smtClean="0"/>
              <a:t>?</a:t>
            </a:r>
          </a:p>
          <a:p>
            <a:pPr>
              <a:buFontTx/>
              <a:buNone/>
            </a:pPr>
            <a:endParaRPr lang="en-US" sz="2800" b="1" dirty="0" smtClean="0">
              <a:latin typeface="+mj-lt"/>
            </a:endParaRPr>
          </a:p>
          <a:p>
            <a:pPr>
              <a:buFontTx/>
              <a:buNone/>
            </a:pPr>
            <a:r>
              <a:rPr lang="en-US" sz="2800" b="1" dirty="0" smtClean="0">
                <a:latin typeface="+mj-lt"/>
              </a:rPr>
              <a:t>    </a:t>
            </a:r>
            <a:r>
              <a:rPr lang="en-US" sz="2800" b="1" dirty="0" err="1" smtClean="0">
                <a:latin typeface="+mj-lt"/>
              </a:rPr>
              <a:t>Chúng</a:t>
            </a:r>
            <a:r>
              <a:rPr lang="en-US" sz="2800" b="1" dirty="0" smtClean="0">
                <a:latin typeface="+mj-lt"/>
              </a:rPr>
              <a:t> </a:t>
            </a:r>
            <a:r>
              <a:rPr lang="en-US" sz="2800" b="1" dirty="0" err="1" smtClean="0">
                <a:latin typeface="+mj-lt"/>
              </a:rPr>
              <a:t>ta</a:t>
            </a:r>
            <a:r>
              <a:rPr lang="en-US" sz="2800" b="1" dirty="0" smtClean="0">
                <a:latin typeface="+mj-lt"/>
              </a:rPr>
              <a:t> </a:t>
            </a:r>
            <a:r>
              <a:rPr lang="en-US" sz="2800" b="1" dirty="0" err="1" smtClean="0">
                <a:latin typeface="+mj-lt"/>
              </a:rPr>
              <a:t>cần</a:t>
            </a:r>
            <a:r>
              <a:rPr lang="en-US" sz="2800" b="1" dirty="0" smtClean="0">
                <a:latin typeface="+mj-lt"/>
              </a:rPr>
              <a:t> </a:t>
            </a:r>
            <a:r>
              <a:rPr lang="en-US" sz="2800" b="1" dirty="0" err="1" smtClean="0">
                <a:latin typeface="+mj-lt"/>
              </a:rPr>
              <a:t>làm</a:t>
            </a:r>
            <a:r>
              <a:rPr lang="en-US" sz="2800" b="1" dirty="0" smtClean="0">
                <a:latin typeface="+mj-lt"/>
              </a:rPr>
              <a:t> </a:t>
            </a:r>
            <a:r>
              <a:rPr lang="en-US" sz="2800" b="1" dirty="0" err="1" smtClean="0">
                <a:latin typeface="+mj-lt"/>
              </a:rPr>
              <a:t>gì</a:t>
            </a:r>
            <a:r>
              <a:rPr lang="en-US" sz="2800" b="1" dirty="0" smtClean="0">
                <a:latin typeface="+mj-lt"/>
              </a:rPr>
              <a:t> </a:t>
            </a:r>
            <a:r>
              <a:rPr lang="en-US" sz="2800" b="1" dirty="0" err="1" smtClean="0">
                <a:latin typeface="+mj-lt"/>
              </a:rPr>
              <a:t>để</a:t>
            </a:r>
            <a:r>
              <a:rPr lang="en-US" sz="2800" b="1" dirty="0" smtClean="0">
                <a:latin typeface="+mj-lt"/>
              </a:rPr>
              <a:t> </a:t>
            </a:r>
            <a:r>
              <a:rPr lang="en-US" sz="2800" b="1" dirty="0" err="1" smtClean="0">
                <a:latin typeface="+mj-lt"/>
              </a:rPr>
              <a:t>bảo</a:t>
            </a:r>
            <a:r>
              <a:rPr lang="en-US" sz="2800" b="1" dirty="0" smtClean="0">
                <a:latin typeface="+mj-lt"/>
              </a:rPr>
              <a:t> </a:t>
            </a:r>
            <a:r>
              <a:rPr lang="en-US" sz="2800" b="1" dirty="0" err="1" smtClean="0">
                <a:latin typeface="+mj-lt"/>
              </a:rPr>
              <a:t>vệ</a:t>
            </a:r>
            <a:r>
              <a:rPr lang="en-US" sz="2800" b="1" dirty="0" smtClean="0">
                <a:latin typeface="+mj-lt"/>
              </a:rPr>
              <a:t> </a:t>
            </a:r>
            <a:r>
              <a:rPr lang="en-US" sz="2800" b="1" dirty="0" err="1" smtClean="0">
                <a:latin typeface="+mj-lt"/>
              </a:rPr>
              <a:t>quyền</a:t>
            </a:r>
            <a:r>
              <a:rPr lang="en-US" sz="2800" b="1" dirty="0" smtClean="0">
                <a:latin typeface="+mj-lt"/>
              </a:rPr>
              <a:t> </a:t>
            </a:r>
            <a:r>
              <a:rPr lang="en-US" sz="2800" b="1" dirty="0" err="1" smtClean="0">
                <a:latin typeface="+mj-lt"/>
              </a:rPr>
              <a:t>sống</a:t>
            </a:r>
            <a:r>
              <a:rPr lang="en-US" sz="2800" b="1" dirty="0" smtClean="0">
                <a:latin typeface="+mj-lt"/>
              </a:rPr>
              <a:t> </a:t>
            </a:r>
            <a:r>
              <a:rPr lang="en-US" sz="2800" b="1" dirty="0" err="1" smtClean="0">
                <a:latin typeface="+mj-lt"/>
              </a:rPr>
              <a:t>còn</a:t>
            </a:r>
            <a:r>
              <a:rPr lang="en-US" sz="2800" b="1" dirty="0" smtClean="0">
                <a:latin typeface="+mj-lt"/>
              </a:rPr>
              <a:t> </a:t>
            </a:r>
            <a:r>
              <a:rPr lang="en-US" sz="2800" b="1" dirty="0" err="1" smtClean="0">
                <a:latin typeface="+mj-lt"/>
              </a:rPr>
              <a:t>của</a:t>
            </a:r>
            <a:r>
              <a:rPr lang="en-US" sz="2800" b="1" dirty="0" smtClean="0">
                <a:latin typeface="+mj-lt"/>
              </a:rPr>
              <a:t> </a:t>
            </a:r>
            <a:r>
              <a:rPr lang="en-US" sz="2800" b="1" dirty="0" err="1" smtClean="0">
                <a:latin typeface="+mj-lt"/>
              </a:rPr>
              <a:t>trẻ</a:t>
            </a:r>
            <a:r>
              <a:rPr lang="en-US" sz="2800" b="1" dirty="0" smtClean="0">
                <a:latin typeface="+mj-lt"/>
              </a:rPr>
              <a:t>? </a:t>
            </a:r>
          </a:p>
          <a:p>
            <a:pPr>
              <a:buFontTx/>
              <a:buNone/>
            </a:pPr>
            <a:r>
              <a:rPr lang="pt-BR" sz="2400" b="1" dirty="0" smtClean="0">
                <a:solidFill>
                  <a:srgbClr val="FF0000"/>
                </a:solidFill>
              </a:rPr>
              <a:t/>
            </a:r>
            <a:br>
              <a:rPr lang="pt-BR" sz="2400" b="1" dirty="0" smtClean="0">
                <a:solidFill>
                  <a:srgbClr val="FF0000"/>
                </a:solidFill>
              </a:rPr>
            </a:br>
            <a:endParaRPr lang="en-US" sz="2400" b="1" dirty="0" smtClean="0">
              <a:latin typeface="+mj-lt"/>
            </a:endParaRPr>
          </a:p>
          <a:p>
            <a:pPr>
              <a:buFontTx/>
              <a:buNone/>
            </a:pPr>
            <a:endParaRPr lang="en-US" sz="2400" b="1" dirty="0" smtClean="0">
              <a:latin typeface="+mj-lt"/>
            </a:endParaRPr>
          </a:p>
          <a:p>
            <a:pPr>
              <a:buFontTx/>
              <a:buNone/>
            </a:pPr>
            <a:endParaRPr lang="pt-BR" sz="2400" b="1" dirty="0">
              <a:latin typeface="+mj-lt"/>
            </a:endParaRPr>
          </a:p>
          <a:p>
            <a:pPr>
              <a:buFontTx/>
              <a:buNone/>
            </a:pPr>
            <a:r>
              <a:rPr lang="pt-BR" dirty="0">
                <a:latin typeface=".VnTime" pitchFamily="34" charset="0"/>
              </a:rPr>
              <a:t> </a:t>
            </a:r>
            <a:endParaRPr lang="en-US" dirty="0">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Grp="1" noChangeArrowheads="1"/>
          </p:cNvSpPr>
          <p:nvPr>
            <p:ph type="title"/>
          </p:nvPr>
        </p:nvSpPr>
        <p:spPr>
          <a:xfrm>
            <a:off x="457200" y="1600200"/>
            <a:ext cx="8458200" cy="2819400"/>
          </a:xfrm>
        </p:spPr>
        <p:txBody>
          <a:bodyPr/>
          <a:lstStyle/>
          <a:p>
            <a:pPr algn="l"/>
            <a:r>
              <a:rPr lang="pt-BR" sz="2800" b="1" dirty="0" smtClean="0">
                <a:solidFill>
                  <a:srgbClr val="FF0000"/>
                </a:solidFill>
              </a:rPr>
              <a:t> </a:t>
            </a:r>
            <a:endParaRPr lang="en-US" sz="2800" b="1" dirty="0"/>
          </a:p>
        </p:txBody>
      </p:sp>
      <p:sp>
        <p:nvSpPr>
          <p:cNvPr id="3" name="Rectangle 2"/>
          <p:cNvSpPr/>
          <p:nvPr/>
        </p:nvSpPr>
        <p:spPr>
          <a:xfrm>
            <a:off x="1066800" y="2209801"/>
            <a:ext cx="8077200" cy="1754326"/>
          </a:xfrm>
          <a:prstGeom prst="rect">
            <a:avLst/>
          </a:prstGeom>
        </p:spPr>
        <p:txBody>
          <a:bodyPr wrap="square">
            <a:spAutoFit/>
          </a:bodyPr>
          <a:lstStyle/>
          <a:p>
            <a:r>
              <a:rPr lang="pt-BR" sz="3600" b="1" dirty="0" smtClean="0">
                <a:solidFill>
                  <a:srgbClr val="FF0000"/>
                </a:solidFill>
              </a:rPr>
              <a:t>Trong nhà trường, chúng ta có thể làm gì để đảm bảo quyền sống còn của học sinh?   </a:t>
            </a:r>
            <a:endParaRPr lang="en-US" sz="36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Grp="1" noChangeArrowheads="1"/>
          </p:cNvSpPr>
          <p:nvPr>
            <p:ph type="title"/>
          </p:nvPr>
        </p:nvSpPr>
        <p:spPr>
          <a:xfrm>
            <a:off x="381000" y="533400"/>
            <a:ext cx="8382000" cy="5715000"/>
          </a:xfrm>
        </p:spPr>
        <p:txBody>
          <a:bodyPr/>
          <a:lstStyle/>
          <a:p>
            <a:pPr algn="l"/>
            <a:r>
              <a:rPr lang="pt-BR" sz="2800" b="1" dirty="0" smtClean="0">
                <a:solidFill>
                  <a:srgbClr val="FF0000"/>
                </a:solidFill>
              </a:rPr>
              <a:t>Các hoạt động có thể thực hiện trong nhà trường</a:t>
            </a:r>
            <a:r>
              <a:rPr lang="pt-BR" sz="2800" b="1" dirty="0" smtClean="0">
                <a:solidFill>
                  <a:schemeClr val="tx1"/>
                </a:solidFill>
              </a:rPr>
              <a:t/>
            </a:r>
            <a:br>
              <a:rPr lang="pt-BR" sz="2800" b="1" dirty="0" smtClean="0">
                <a:solidFill>
                  <a:schemeClr val="tx1"/>
                </a:solidFill>
              </a:rPr>
            </a:br>
            <a:r>
              <a:rPr lang="pt-BR" sz="2800" b="1" dirty="0" smtClean="0">
                <a:solidFill>
                  <a:schemeClr val="tx1"/>
                </a:solidFill>
              </a:rPr>
              <a:t/>
            </a:r>
            <a:br>
              <a:rPr lang="pt-BR" sz="2800" b="1" dirty="0" smtClean="0">
                <a:solidFill>
                  <a:schemeClr val="tx1"/>
                </a:solidFill>
              </a:rPr>
            </a:br>
            <a:r>
              <a:rPr lang="pt-BR" sz="2800" b="1" dirty="0" smtClean="0">
                <a:solidFill>
                  <a:schemeClr val="tx1"/>
                </a:solidFill>
              </a:rPr>
              <a:t>Giáo dục giới tính</a:t>
            </a:r>
            <a:br>
              <a:rPr lang="pt-BR" sz="2800" b="1" dirty="0" smtClean="0">
                <a:solidFill>
                  <a:schemeClr val="tx1"/>
                </a:solidFill>
              </a:rPr>
            </a:br>
            <a:r>
              <a:rPr lang="pt-BR" sz="2800" b="1" dirty="0" smtClean="0">
                <a:solidFill>
                  <a:schemeClr val="tx1"/>
                </a:solidFill>
              </a:rPr>
              <a:t>Tuyên truyền về HIV</a:t>
            </a:r>
            <a:br>
              <a:rPr lang="pt-BR" sz="2800" b="1" dirty="0" smtClean="0">
                <a:solidFill>
                  <a:schemeClr val="tx1"/>
                </a:solidFill>
              </a:rPr>
            </a:br>
            <a:r>
              <a:rPr lang="pt-BR" sz="2800" b="1" dirty="0" smtClean="0">
                <a:solidFill>
                  <a:schemeClr val="tx1"/>
                </a:solidFill>
              </a:rPr>
              <a:t>Chương trình y tế học đường</a:t>
            </a:r>
            <a:br>
              <a:rPr lang="pt-BR" sz="2800" b="1" dirty="0" smtClean="0">
                <a:solidFill>
                  <a:schemeClr val="tx1"/>
                </a:solidFill>
              </a:rPr>
            </a:br>
            <a:r>
              <a:rPr lang="pt-BR" sz="2800" b="1" dirty="0" smtClean="0">
                <a:solidFill>
                  <a:schemeClr val="tx1"/>
                </a:solidFill>
              </a:rPr>
              <a:t>An toàn thực phẩm </a:t>
            </a:r>
            <a:br>
              <a:rPr lang="pt-BR" sz="2800" b="1" dirty="0" smtClean="0">
                <a:solidFill>
                  <a:schemeClr val="tx1"/>
                </a:solidFill>
              </a:rPr>
            </a:br>
            <a:r>
              <a:rPr lang="pt-BR" sz="2800" b="1" dirty="0" smtClean="0">
                <a:solidFill>
                  <a:schemeClr val="tx1"/>
                </a:solidFill>
              </a:rPr>
              <a:t>Ngăn ngừa, chấm dứt bạo lực học đường, trừng phạt thân thể trẻ em</a:t>
            </a:r>
            <a:r>
              <a:rPr lang="vi-VN" sz="2800" b="1" dirty="0" smtClean="0">
                <a:solidFill>
                  <a:schemeClr val="tx1"/>
                </a:solidFill>
              </a:rPr>
              <a:t/>
            </a:r>
            <a:br>
              <a:rPr lang="vi-VN" sz="2800" b="1" dirty="0" smtClean="0">
                <a:solidFill>
                  <a:schemeClr val="tx1"/>
                </a:solidFill>
              </a:rPr>
            </a:br>
            <a:r>
              <a:rPr lang="vi-VN" sz="2800" b="1" dirty="0" smtClean="0">
                <a:solidFill>
                  <a:schemeClr val="tx1"/>
                </a:solidFill>
              </a:rPr>
              <a:t>Bảo vệ trẻ em tránh khỏi mọi hình thức bị bạo lực, xâm hại</a:t>
            </a:r>
            <a:r>
              <a:rPr lang="pt-BR" sz="2800" b="1" dirty="0" smtClean="0">
                <a:solidFill>
                  <a:srgbClr val="FF0000"/>
                </a:solidFill>
              </a:rPr>
              <a:t/>
            </a:r>
            <a:br>
              <a:rPr lang="pt-BR" sz="2800" b="1" dirty="0" smtClean="0">
                <a:solidFill>
                  <a:srgbClr val="FF0000"/>
                </a:solidFill>
              </a:rPr>
            </a:br>
            <a:r>
              <a:rPr lang="pt-BR" sz="2800" b="1" dirty="0" smtClean="0">
                <a:solidFill>
                  <a:srgbClr val="FF0000"/>
                </a:solidFill>
              </a:rPr>
              <a:t>v.v.</a:t>
            </a:r>
            <a:endParaRPr lang="en-US" sz="2800" b="1"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idx="1"/>
          </p:nvPr>
        </p:nvSpPr>
        <p:spPr>
          <a:xfrm>
            <a:off x="762000" y="1371600"/>
            <a:ext cx="8001000" cy="3200400"/>
          </a:xfrm>
        </p:spPr>
        <p:txBody>
          <a:bodyPr>
            <a:normAutofit fontScale="92500" lnSpcReduction="20000"/>
          </a:bodyPr>
          <a:lstStyle/>
          <a:p>
            <a:pPr algn="ctr">
              <a:buFontTx/>
              <a:buNone/>
            </a:pPr>
            <a:r>
              <a:rPr lang="en-US" sz="400" b="1" dirty="0">
                <a:latin typeface=".VnTime" pitchFamily="34" charset="0"/>
              </a:rPr>
              <a:t> </a:t>
            </a:r>
          </a:p>
          <a:p>
            <a:pPr algn="ctr">
              <a:buFontTx/>
              <a:buNone/>
            </a:pPr>
            <a:endParaRPr lang="pt-BR" b="1" dirty="0">
              <a:solidFill>
                <a:srgbClr val="FF0000"/>
              </a:solidFill>
              <a:latin typeface=".VnTimeH" pitchFamily="34" charset="0"/>
            </a:endParaRPr>
          </a:p>
          <a:p>
            <a:pPr algn="ctr">
              <a:buFontTx/>
              <a:buNone/>
            </a:pPr>
            <a:r>
              <a:rPr lang="pt-BR" b="1" dirty="0" smtClean="0">
                <a:solidFill>
                  <a:srgbClr val="FF0000"/>
                </a:solidFill>
                <a:latin typeface="+mj-lt"/>
              </a:rPr>
              <a:t>Trò chơi : Titanic</a:t>
            </a:r>
          </a:p>
          <a:p>
            <a:pPr algn="ctr">
              <a:buFontTx/>
              <a:buNone/>
            </a:pPr>
            <a:endParaRPr lang="pt-BR" b="1" dirty="0" smtClean="0">
              <a:solidFill>
                <a:srgbClr val="FF0000"/>
              </a:solidFill>
              <a:latin typeface="+mj-lt"/>
            </a:endParaRPr>
          </a:p>
          <a:p>
            <a:pPr algn="ctr">
              <a:buFontTx/>
              <a:buNone/>
            </a:pPr>
            <a:r>
              <a:rPr lang="pt-BR" b="1" dirty="0" smtClean="0">
                <a:solidFill>
                  <a:srgbClr val="FF0000"/>
                </a:solidFill>
                <a:latin typeface="+mj-lt"/>
              </a:rPr>
              <a:t>Điều gì xảy ra với những người không lên được phao cứu hộ?</a:t>
            </a:r>
            <a:endParaRPr lang="pt-BR" b="1" dirty="0">
              <a:solidFill>
                <a:srgbClr val="FF0000"/>
              </a:solidFill>
              <a:latin typeface="+mj-lt"/>
            </a:endParaRPr>
          </a:p>
          <a:p>
            <a:pPr algn="ctr">
              <a:buFontTx/>
              <a:buNone/>
            </a:pPr>
            <a:endParaRPr lang="pt-BR" b="1" dirty="0">
              <a:solidFill>
                <a:srgbClr val="FF0000"/>
              </a:solidFill>
              <a:latin typeface=".VnTimeH" pitchFamily="34" charset="0"/>
            </a:endParaRPr>
          </a:p>
          <a:p>
            <a:pPr>
              <a:buFontTx/>
              <a:buNone/>
            </a:pPr>
            <a:endParaRPr lang="en-US" sz="2800" b="1" dirty="0">
              <a:solidFill>
                <a:srgbClr val="FF0000"/>
              </a:solidFill>
              <a:latin typeface=".VnTimeH" pitchFamily="34" charset="0"/>
            </a:endParaRPr>
          </a:p>
          <a:p>
            <a:pPr>
              <a:buFontTx/>
              <a:buNone/>
            </a:pPr>
            <a:endParaRPr lang="fr-FR" sz="2800" b="1" dirty="0">
              <a:solidFill>
                <a:srgbClr val="0000FF"/>
              </a:solidFill>
              <a:latin typeface=".VnTime" pitchFamily="34" charset="0"/>
            </a:endParaRPr>
          </a:p>
          <a:p>
            <a:pPr>
              <a:buFontTx/>
              <a:buNone/>
            </a:pPr>
            <a:r>
              <a:rPr lang="fr-FR" sz="1200" dirty="0">
                <a:solidFill>
                  <a:srgbClr val="0000FF"/>
                </a:solidFill>
                <a:latin typeface=".VnTime" pitchFamily="34" charset="0"/>
              </a:rPr>
              <a:t>                     </a:t>
            </a:r>
            <a:endParaRPr lang="en-US" sz="1200" dirty="0">
              <a:solidFill>
                <a:srgbClr val="0000FF"/>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idx="1"/>
          </p:nvPr>
        </p:nvSpPr>
        <p:spPr>
          <a:xfrm>
            <a:off x="762000" y="1371600"/>
            <a:ext cx="8001000" cy="3810000"/>
          </a:xfrm>
        </p:spPr>
        <p:txBody>
          <a:bodyPr>
            <a:normAutofit fontScale="77500" lnSpcReduction="20000"/>
          </a:bodyPr>
          <a:lstStyle/>
          <a:p>
            <a:pPr algn="ctr">
              <a:buFontTx/>
              <a:buNone/>
            </a:pPr>
            <a:r>
              <a:rPr lang="en-US" sz="400" b="1" dirty="0">
                <a:latin typeface=".VnTime" pitchFamily="34" charset="0"/>
              </a:rPr>
              <a:t> </a:t>
            </a:r>
          </a:p>
          <a:p>
            <a:pPr algn="ctr">
              <a:buFontTx/>
              <a:buNone/>
            </a:pPr>
            <a:endParaRPr lang="pt-BR" sz="2000" b="1" dirty="0" smtClean="0">
              <a:solidFill>
                <a:srgbClr val="FF0000"/>
              </a:solidFill>
              <a:latin typeface=".VnTimeH" pitchFamily="34" charset="0"/>
            </a:endParaRPr>
          </a:p>
          <a:p>
            <a:pPr algn="ctr">
              <a:buFontTx/>
              <a:buNone/>
            </a:pPr>
            <a:r>
              <a:rPr lang="pt-BR" sz="6900" b="1" dirty="0" smtClean="0">
                <a:solidFill>
                  <a:srgbClr val="0000FF"/>
                </a:solidFill>
                <a:latin typeface="+mj-lt"/>
              </a:rPr>
              <a:t>Sống</a:t>
            </a:r>
          </a:p>
          <a:p>
            <a:pPr algn="ctr">
              <a:buFontTx/>
              <a:buNone/>
            </a:pPr>
            <a:r>
              <a:rPr lang="pt-BR" sz="6900" b="1" dirty="0" smtClean="0">
                <a:solidFill>
                  <a:srgbClr val="0000FF"/>
                </a:solidFill>
                <a:latin typeface="+mj-lt"/>
              </a:rPr>
              <a:t>Sống còn</a:t>
            </a:r>
          </a:p>
          <a:p>
            <a:pPr algn="ctr">
              <a:buFontTx/>
              <a:buNone/>
            </a:pPr>
            <a:r>
              <a:rPr lang="pt-BR" sz="6900" b="1" dirty="0" smtClean="0">
                <a:solidFill>
                  <a:srgbClr val="0000FF"/>
                </a:solidFill>
                <a:latin typeface="+mj-lt"/>
              </a:rPr>
              <a:t>Chết </a:t>
            </a:r>
          </a:p>
          <a:p>
            <a:pPr algn="ctr">
              <a:buFontTx/>
              <a:buNone/>
            </a:pPr>
            <a:r>
              <a:rPr lang="pt-BR" sz="2000" b="1" dirty="0" smtClean="0">
                <a:solidFill>
                  <a:srgbClr val="FF0000"/>
                </a:solidFill>
                <a:latin typeface="+mj-lt"/>
              </a:rPr>
              <a:t> </a:t>
            </a:r>
          </a:p>
          <a:p>
            <a:pPr algn="ctr">
              <a:buFontTx/>
              <a:buNone/>
            </a:pPr>
            <a:r>
              <a:rPr lang="pt-BR" sz="2000" b="1" dirty="0" smtClean="0">
                <a:solidFill>
                  <a:srgbClr val="FF0000"/>
                </a:solidFill>
                <a:latin typeface="+mj-lt"/>
              </a:rPr>
              <a:t> </a:t>
            </a:r>
            <a:endParaRPr lang="pt-BR" sz="2800" b="1" dirty="0" smtClean="0">
              <a:solidFill>
                <a:srgbClr val="FF0000"/>
              </a:solidFill>
              <a:latin typeface="+mj-lt"/>
            </a:endParaRPr>
          </a:p>
          <a:p>
            <a:pPr>
              <a:buFontTx/>
              <a:buNone/>
            </a:pPr>
            <a:endParaRPr lang="fr-FR" sz="2800" b="1" dirty="0">
              <a:solidFill>
                <a:srgbClr val="0000FF"/>
              </a:solidFill>
              <a:latin typeface=".VnTime" pitchFamily="34" charset="0"/>
            </a:endParaRPr>
          </a:p>
          <a:p>
            <a:pPr>
              <a:buFontTx/>
              <a:buNone/>
            </a:pPr>
            <a:r>
              <a:rPr lang="fr-FR" sz="1200" dirty="0">
                <a:solidFill>
                  <a:srgbClr val="0000FF"/>
                </a:solidFill>
                <a:latin typeface=".VnTime" pitchFamily="34" charset="0"/>
              </a:rPr>
              <a:t>                     </a:t>
            </a:r>
            <a:endParaRPr lang="en-US" sz="1200" dirty="0">
              <a:solidFill>
                <a:srgbClr val="0000FF"/>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a:xfrm>
            <a:off x="1828800" y="381000"/>
            <a:ext cx="6324600" cy="1143000"/>
          </a:xfrm>
        </p:spPr>
        <p:txBody>
          <a:bodyPr>
            <a:normAutofit fontScale="90000"/>
          </a:bodyPr>
          <a:lstStyle/>
          <a:p>
            <a:r>
              <a:rPr lang="en-US" sz="3200" b="1" dirty="0" smtClean="0">
                <a:solidFill>
                  <a:srgbClr val="FF0000"/>
                </a:solidFill>
              </a:rPr>
              <a:t> </a:t>
            </a:r>
            <a:br>
              <a:rPr lang="en-US" sz="3200" b="1" dirty="0" smtClean="0">
                <a:solidFill>
                  <a:srgbClr val="FF0000"/>
                </a:solidFill>
              </a:rPr>
            </a:br>
            <a:r>
              <a:rPr lang="pt-BR" sz="3200" b="1" dirty="0" smtClean="0">
                <a:solidFill>
                  <a:srgbClr val="FF0000"/>
                </a:solidFill>
              </a:rPr>
              <a:t>Nhóm Quyền được sống còn</a:t>
            </a:r>
            <a:r>
              <a:rPr lang="pt-BR" sz="3200" dirty="0" smtClean="0">
                <a:solidFill>
                  <a:srgbClr val="FF0000"/>
                </a:solidFill>
              </a:rPr>
              <a:t/>
            </a:r>
            <a:br>
              <a:rPr lang="pt-BR" sz="3200" dirty="0" smtClean="0">
                <a:solidFill>
                  <a:srgbClr val="FF0000"/>
                </a:solidFill>
              </a:rPr>
            </a:br>
            <a:endParaRPr lang="en-US" sz="3200" b="1" dirty="0">
              <a:solidFill>
                <a:srgbClr val="FF0000"/>
              </a:solidFill>
            </a:endParaRPr>
          </a:p>
        </p:txBody>
      </p:sp>
      <p:sp>
        <p:nvSpPr>
          <p:cNvPr id="436227" name="Rectangle 3"/>
          <p:cNvSpPr>
            <a:spLocks noGrp="1" noChangeArrowheads="1"/>
          </p:cNvSpPr>
          <p:nvPr>
            <p:ph idx="1"/>
          </p:nvPr>
        </p:nvSpPr>
        <p:spPr>
          <a:xfrm>
            <a:off x="609600" y="1524000"/>
            <a:ext cx="7772400" cy="3657600"/>
          </a:xfrm>
        </p:spPr>
        <p:txBody>
          <a:bodyPr/>
          <a:lstStyle/>
          <a:p>
            <a:pPr>
              <a:lnSpc>
                <a:spcPct val="80000"/>
              </a:lnSpc>
              <a:buFontTx/>
              <a:buNone/>
            </a:pPr>
            <a:r>
              <a:rPr lang="pt-BR" sz="2400" b="1" dirty="0"/>
              <a:t>	</a:t>
            </a:r>
            <a:r>
              <a:rPr lang="en-US" sz="2400" b="1" dirty="0" smtClean="0"/>
              <a:t> </a:t>
            </a:r>
            <a:endParaRPr lang="en-US" sz="2400" dirty="0" smtClean="0"/>
          </a:p>
          <a:p>
            <a:pPr>
              <a:lnSpc>
                <a:spcPct val="80000"/>
              </a:lnSpc>
              <a:buFontTx/>
              <a:buNone/>
            </a:pPr>
            <a:endParaRPr lang="en-US" sz="2400" b="1" dirty="0" smtClean="0"/>
          </a:p>
          <a:p>
            <a:pPr>
              <a:lnSpc>
                <a:spcPct val="80000"/>
              </a:lnSpc>
              <a:buFontTx/>
              <a:buNone/>
            </a:pPr>
            <a:r>
              <a:rPr lang="en-US" sz="2400" b="1" dirty="0" smtClean="0"/>
              <a:t>    </a:t>
            </a:r>
            <a:r>
              <a:rPr lang="fr-FR" sz="2800" b="1" i="1" dirty="0" smtClean="0">
                <a:solidFill>
                  <a:srgbClr val="C00000"/>
                </a:solidFill>
              </a:rPr>
              <a:t>NHỮNG NGUY CƠ ĐE DOẠ TỚI SỰ SỐNG CÒN CỦA TRẺ EM  LÀ GÌ?</a:t>
            </a:r>
          </a:p>
          <a:p>
            <a:pPr>
              <a:lnSpc>
                <a:spcPct val="80000"/>
              </a:lnSpc>
              <a:buFontTx/>
              <a:buNone/>
            </a:pPr>
            <a:r>
              <a:rPr lang="fr-FR" sz="2800" b="1" i="1" dirty="0" smtClean="0">
                <a:solidFill>
                  <a:srgbClr val="C00000"/>
                </a:solidFill>
              </a:rPr>
              <a:t>    </a:t>
            </a:r>
          </a:p>
          <a:p>
            <a:pPr>
              <a:lnSpc>
                <a:spcPct val="80000"/>
              </a:lnSpc>
              <a:buFontTx/>
              <a:buNone/>
            </a:pPr>
            <a:r>
              <a:rPr lang="fr-FR" sz="2800" b="1" i="1" dirty="0" smtClean="0">
                <a:solidFill>
                  <a:srgbClr val="C00000"/>
                </a:solidFill>
              </a:rPr>
              <a:t>   NHỮNG NHÓM TRẺ NÀO BỊ ĐE DỌA SỰ SỐNG CÒN</a:t>
            </a:r>
            <a:r>
              <a:rPr lang="fr-FR" sz="2800" b="1" dirty="0" smtClean="0">
                <a:solidFill>
                  <a:srgbClr val="C00000"/>
                </a:solidFill>
              </a:rPr>
              <a:t>?</a:t>
            </a:r>
          </a:p>
          <a:p>
            <a:pPr>
              <a:lnSpc>
                <a:spcPct val="80000"/>
              </a:lnSpc>
              <a:buFontTx/>
              <a:buNone/>
            </a:pPr>
            <a:endParaRPr lang="en-US" sz="2400" b="1" dirty="0" smtClean="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0"/>
            <a:ext cx="8229600" cy="1143000"/>
          </a:xfrm>
        </p:spPr>
        <p:txBody>
          <a:bodyPr/>
          <a:lstStyle/>
          <a:p>
            <a:pPr algn="l"/>
            <a:r>
              <a:rPr lang="en-US" sz="3600" b="1">
                <a:solidFill>
                  <a:srgbClr val="FF0000"/>
                </a:solidFill>
                <a:latin typeface=".VnTimeH" pitchFamily="34" charset="0"/>
              </a:rPr>
              <a:t> </a:t>
            </a:r>
          </a:p>
        </p:txBody>
      </p:sp>
      <p:sp>
        <p:nvSpPr>
          <p:cNvPr id="88067" name="Rectangle 3"/>
          <p:cNvSpPr>
            <a:spLocks noGrp="1" noChangeArrowheads="1"/>
          </p:cNvSpPr>
          <p:nvPr>
            <p:ph idx="1"/>
          </p:nvPr>
        </p:nvSpPr>
        <p:spPr>
          <a:xfrm>
            <a:off x="533400" y="1600200"/>
            <a:ext cx="8077200" cy="3657600"/>
          </a:xfrm>
        </p:spPr>
        <p:txBody>
          <a:bodyPr>
            <a:normAutofit/>
          </a:bodyPr>
          <a:lstStyle/>
          <a:p>
            <a:r>
              <a:rPr lang="vi-VN" sz="2800" b="1" dirty="0">
                <a:solidFill>
                  <a:schemeClr val="tx2"/>
                </a:solidFill>
                <a:effectLst>
                  <a:outerShdw blurRad="63500" dist="38100" dir="5400000" algn="t" rotWithShape="0">
                    <a:prstClr val="black">
                      <a:alpha val="25000"/>
                    </a:prstClr>
                  </a:outerShdw>
                </a:effectLst>
                <a:latin typeface="+mn-lt"/>
                <a:ea typeface="+mj-ea"/>
                <a:cs typeface="+mj-cs"/>
              </a:rPr>
              <a:t>T</a:t>
            </a:r>
            <a:r>
              <a:rPr lang="pt-BR" sz="2800" b="1" dirty="0">
                <a:solidFill>
                  <a:schemeClr val="tx2"/>
                </a:solidFill>
                <a:effectLst>
                  <a:outerShdw blurRad="63500" dist="38100" dir="5400000" algn="t" rotWithShape="0">
                    <a:prstClr val="black">
                      <a:alpha val="25000"/>
                    </a:prstClr>
                  </a:outerShdw>
                </a:effectLst>
                <a:latin typeface="+mn-lt"/>
                <a:ea typeface="+mj-ea"/>
                <a:cs typeface="+mj-cs"/>
              </a:rPr>
              <a:t>ai nạn, thương tích trẻ gặp phải do chiến tranh, bom mìn, tai nạn giao thông, điện, nước, các dị vật ...</a:t>
            </a:r>
          </a:p>
          <a:p>
            <a:r>
              <a:rPr lang="pt-BR" sz="2800" b="1" dirty="0">
                <a:solidFill>
                  <a:schemeClr val="tx2"/>
                </a:solidFill>
                <a:effectLst>
                  <a:outerShdw blurRad="63500" dist="38100" dir="5400000" algn="t" rotWithShape="0">
                    <a:prstClr val="black">
                      <a:alpha val="25000"/>
                    </a:prstClr>
                  </a:outerShdw>
                </a:effectLst>
                <a:latin typeface="+mn-lt"/>
                <a:ea typeface="+mj-ea"/>
                <a:cs typeface="+mj-cs"/>
              </a:rPr>
              <a:t>Những tổn thương người lớn đem lại: thiếu thực phẩm dinh dưỡng, sự chăm sóc về y tế, xâm hại TE, sử dụng TE vào mục đích quân sự, lạm dụng sức lao độngTE…</a:t>
            </a:r>
            <a:endParaRPr lang="en-US" sz="2800" b="1" dirty="0">
              <a:solidFill>
                <a:schemeClr val="tx2"/>
              </a:solidFill>
              <a:effectLst>
                <a:outerShdw blurRad="63500" dist="38100" dir="5400000" algn="t" rotWithShape="0">
                  <a:prstClr val="black">
                    <a:alpha val="25000"/>
                  </a:prstClr>
                </a:outerShdw>
              </a:effectLst>
              <a:latin typeface="+mn-lt"/>
              <a:ea typeface="+mj-ea"/>
              <a:cs typeface="+mj-cs"/>
            </a:endParaRPr>
          </a:p>
        </p:txBody>
      </p:sp>
      <p:sp>
        <p:nvSpPr>
          <p:cNvPr id="88068" name="Rectangle 4"/>
          <p:cNvSpPr>
            <a:spLocks noChangeArrowheads="1"/>
          </p:cNvSpPr>
          <p:nvPr/>
        </p:nvSpPr>
        <p:spPr bwMode="auto">
          <a:xfrm>
            <a:off x="1537788" y="481013"/>
            <a:ext cx="7225211" cy="830997"/>
          </a:xfrm>
          <a:prstGeom prst="rect">
            <a:avLst/>
          </a:prstGeom>
          <a:noFill/>
          <a:ln w="9525">
            <a:noFill/>
            <a:miter lim="800000"/>
            <a:headEnd/>
            <a:tailEnd/>
          </a:ln>
          <a:effectLst/>
        </p:spPr>
        <p:txBody>
          <a:bodyPr wrap="square">
            <a:spAutoFit/>
          </a:bodyPr>
          <a:lstStyle/>
          <a:p>
            <a:pPr algn="ctr"/>
            <a:r>
              <a:rPr lang="fr-FR" sz="2400" b="1" dirty="0">
                <a:solidFill>
                  <a:srgbClr val="FF0000"/>
                </a:solidFill>
              </a:rPr>
              <a:t>NHỮNG NGUY CƠ ĐE DOẠ </a:t>
            </a:r>
          </a:p>
          <a:p>
            <a:pPr algn="ctr"/>
            <a:r>
              <a:rPr lang="fr-FR" sz="2400" b="1" dirty="0">
                <a:solidFill>
                  <a:srgbClr val="FF0000"/>
                </a:solidFill>
              </a:rPr>
              <a:t>TỚI SỰ SỐNG CÒN CỦA TRẺ </a:t>
            </a:r>
            <a:r>
              <a:rPr lang="fr-FR" sz="2400" b="1" dirty="0" smtClean="0">
                <a:solidFill>
                  <a:srgbClr val="FF0000"/>
                </a:solidFill>
              </a:rPr>
              <a:t>EM (1)</a:t>
            </a:r>
            <a:endParaRPr lang="en-US" sz="2400" b="1"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a:xfrm>
            <a:off x="304800" y="1295400"/>
            <a:ext cx="8534400" cy="4114800"/>
          </a:xfrm>
        </p:spPr>
        <p:txBody>
          <a:bodyPr/>
          <a:lstStyle/>
          <a:p>
            <a:pPr marL="182880" algn="l">
              <a:lnSpc>
                <a:spcPct val="100000"/>
              </a:lnSpc>
              <a:spcBef>
                <a:spcPts val="600"/>
              </a:spcBef>
              <a:spcAft>
                <a:spcPts val="1200"/>
              </a:spcAft>
            </a:pPr>
            <a:r>
              <a:rPr lang="en-US" sz="2800" b="1" i="1" dirty="0" smtClean="0"/>
              <a:t>- </a:t>
            </a:r>
            <a:r>
              <a:rPr lang="en-US" sz="2800" b="1" i="1" dirty="0" err="1" smtClean="0"/>
              <a:t>Những</a:t>
            </a:r>
            <a:r>
              <a:rPr lang="en-US" sz="2800" b="1" i="1" dirty="0" smtClean="0"/>
              <a:t> </a:t>
            </a:r>
            <a:r>
              <a:rPr lang="en-US" sz="2800" b="1" i="1" dirty="0"/>
              <a:t>tác </a:t>
            </a:r>
            <a:r>
              <a:rPr lang="en-US" sz="2800" b="1" i="1" dirty="0" err="1"/>
              <a:t>động</a:t>
            </a:r>
            <a:r>
              <a:rPr lang="en-US" sz="2800" b="1" i="1" dirty="0"/>
              <a:t> </a:t>
            </a:r>
            <a:r>
              <a:rPr lang="en-US" sz="2800" b="1" i="1" dirty="0" err="1"/>
              <a:t>xấu</a:t>
            </a:r>
            <a:r>
              <a:rPr lang="en-US" sz="2800" b="1" i="1" dirty="0"/>
              <a:t> </a:t>
            </a:r>
            <a:r>
              <a:rPr lang="en-US" sz="2800" b="1" i="1" dirty="0" err="1"/>
              <a:t>từ</a:t>
            </a:r>
            <a:r>
              <a:rPr lang="en-US" sz="2800" b="1" i="1" dirty="0"/>
              <a:t> </a:t>
            </a:r>
            <a:r>
              <a:rPr lang="en-US" sz="2800" b="1" i="1" dirty="0" err="1"/>
              <a:t>môi</a:t>
            </a:r>
            <a:r>
              <a:rPr lang="en-US" sz="2800" b="1" i="1" dirty="0"/>
              <a:t> </a:t>
            </a:r>
            <a:r>
              <a:rPr lang="en-US" sz="2800" b="1" i="1" dirty="0" err="1"/>
              <a:t>trường</a:t>
            </a:r>
            <a:r>
              <a:rPr lang="en-US" sz="2800" b="1" dirty="0"/>
              <a:t>: </a:t>
            </a:r>
            <a:r>
              <a:rPr lang="en-US" sz="2800" b="1" dirty="0" err="1"/>
              <a:t>Khí</a:t>
            </a:r>
            <a:r>
              <a:rPr lang="en-US" sz="2800" b="1" dirty="0"/>
              <a:t> </a:t>
            </a:r>
            <a:r>
              <a:rPr lang="en-US" sz="2800" b="1" dirty="0" err="1"/>
              <a:t>thải</a:t>
            </a:r>
            <a:r>
              <a:rPr lang="en-US" sz="2800" b="1" dirty="0"/>
              <a:t>, </a:t>
            </a:r>
            <a:r>
              <a:rPr lang="en-US" sz="2800" b="1" dirty="0" err="1"/>
              <a:t>thiên</a:t>
            </a:r>
            <a:r>
              <a:rPr lang="en-US" sz="2800" b="1" dirty="0"/>
              <a:t> tai, </a:t>
            </a:r>
            <a:r>
              <a:rPr lang="en-US" sz="2800" b="1" dirty="0" err="1"/>
              <a:t>thực</a:t>
            </a:r>
            <a:r>
              <a:rPr lang="en-US" sz="2800" b="1" dirty="0"/>
              <a:t> </a:t>
            </a:r>
            <a:r>
              <a:rPr lang="en-US" sz="2800" b="1" dirty="0" err="1"/>
              <a:t>phẩm</a:t>
            </a:r>
            <a:r>
              <a:rPr lang="en-US" sz="2800" b="1" dirty="0"/>
              <a:t> </a:t>
            </a:r>
            <a:r>
              <a:rPr lang="en-US" sz="2800" b="1" dirty="0" err="1"/>
              <a:t>không</a:t>
            </a:r>
            <a:r>
              <a:rPr lang="en-US" sz="2800" b="1" dirty="0"/>
              <a:t> an </a:t>
            </a:r>
            <a:r>
              <a:rPr lang="en-US" sz="2800" b="1" dirty="0" err="1"/>
              <a:t>toàn</a:t>
            </a:r>
            <a:r>
              <a:rPr lang="en-US" sz="2800" b="1" dirty="0"/>
              <a:t>, </a:t>
            </a:r>
            <a:r>
              <a:rPr lang="en-US" sz="2800" b="1" dirty="0" err="1"/>
              <a:t>không</a:t>
            </a:r>
            <a:r>
              <a:rPr lang="en-US" sz="2800" b="1" dirty="0"/>
              <a:t> </a:t>
            </a:r>
            <a:r>
              <a:rPr lang="en-US" sz="2800" b="1" dirty="0" err="1"/>
              <a:t>có</a:t>
            </a:r>
            <a:r>
              <a:rPr lang="en-US" sz="2800" b="1" dirty="0"/>
              <a:t> </a:t>
            </a:r>
            <a:r>
              <a:rPr lang="en-US" sz="2800" b="1" dirty="0" err="1"/>
              <a:t>nước</a:t>
            </a:r>
            <a:r>
              <a:rPr lang="en-US" sz="2800" b="1" dirty="0"/>
              <a:t> </a:t>
            </a:r>
            <a:r>
              <a:rPr lang="en-US" sz="2800" b="1" dirty="0" err="1"/>
              <a:t>sạch</a:t>
            </a:r>
            <a:r>
              <a:rPr lang="en-US" sz="2800" b="1" dirty="0"/>
              <a:t>...</a:t>
            </a:r>
            <a:br>
              <a:rPr lang="en-US" sz="2800" b="1" dirty="0"/>
            </a:br>
            <a:r>
              <a:rPr lang="en-US" sz="2800" b="1" dirty="0" smtClean="0"/>
              <a:t>- </a:t>
            </a:r>
            <a:r>
              <a:rPr lang="en-US" sz="2800" b="1" i="1" dirty="0" err="1" smtClean="0"/>
              <a:t>Thiếu</a:t>
            </a:r>
            <a:r>
              <a:rPr lang="en-US" sz="2800" b="1" i="1" dirty="0" smtClean="0"/>
              <a:t> </a:t>
            </a:r>
            <a:r>
              <a:rPr lang="en-US" sz="2800" b="1" i="1" dirty="0" err="1"/>
              <a:t>sự</a:t>
            </a:r>
            <a:r>
              <a:rPr lang="en-US" sz="2800" b="1" i="1" dirty="0"/>
              <a:t> </a:t>
            </a:r>
            <a:r>
              <a:rPr lang="en-US" sz="2800" b="1" i="1" dirty="0" err="1"/>
              <a:t>chăm</a:t>
            </a:r>
            <a:r>
              <a:rPr lang="en-US" sz="2800" b="1" i="1" dirty="0"/>
              <a:t> </a:t>
            </a:r>
            <a:r>
              <a:rPr lang="en-US" sz="2800" b="1" i="1" dirty="0" err="1"/>
              <a:t>sóc</a:t>
            </a:r>
            <a:r>
              <a:rPr lang="en-US" sz="2800" b="1" i="1" dirty="0"/>
              <a:t>, </a:t>
            </a:r>
            <a:r>
              <a:rPr lang="en-US" sz="2800" b="1" i="1" dirty="0" err="1"/>
              <a:t>yêu</a:t>
            </a:r>
            <a:r>
              <a:rPr lang="en-US" sz="2800" b="1" i="1" dirty="0"/>
              <a:t> </a:t>
            </a:r>
            <a:r>
              <a:rPr lang="en-US" sz="2800" b="1" i="1" dirty="0" err="1"/>
              <a:t>thương</a:t>
            </a:r>
            <a:r>
              <a:rPr lang="en-US" sz="2800" b="1" i="1" dirty="0"/>
              <a:t> </a:t>
            </a:r>
            <a:r>
              <a:rPr lang="en-US" sz="2800" b="1" i="1" dirty="0" err="1"/>
              <a:t>và</a:t>
            </a:r>
            <a:r>
              <a:rPr lang="en-US" sz="2800" b="1" i="1" dirty="0"/>
              <a:t> </a:t>
            </a:r>
            <a:r>
              <a:rPr lang="en-US" sz="2800" b="1" i="1" dirty="0" err="1"/>
              <a:t>hỗ</a:t>
            </a:r>
            <a:r>
              <a:rPr lang="en-US" sz="2800" b="1" i="1" dirty="0"/>
              <a:t> </a:t>
            </a:r>
            <a:r>
              <a:rPr lang="en-US" sz="2800" b="1" i="1" dirty="0" err="1"/>
              <a:t>trợ</a:t>
            </a:r>
            <a:r>
              <a:rPr lang="en-US" sz="2800" b="1" i="1" dirty="0"/>
              <a:t> </a:t>
            </a:r>
            <a:r>
              <a:rPr lang="en-US" sz="2800" b="1" i="1" dirty="0" err="1"/>
              <a:t>từ</a:t>
            </a:r>
            <a:r>
              <a:rPr lang="en-US" sz="2800" b="1" i="1" dirty="0"/>
              <a:t> </a:t>
            </a:r>
            <a:r>
              <a:rPr lang="en-US" sz="2800" b="1" i="1" dirty="0" err="1"/>
              <a:t>gia</a:t>
            </a:r>
            <a:r>
              <a:rPr lang="en-US" sz="2800" b="1" i="1" dirty="0"/>
              <a:t> </a:t>
            </a:r>
            <a:r>
              <a:rPr lang="en-US" sz="2800" b="1" i="1" dirty="0" err="1"/>
              <a:t>đình</a:t>
            </a:r>
            <a:r>
              <a:rPr lang="en-US" sz="2800" b="1" dirty="0"/>
              <a:t>: </a:t>
            </a:r>
            <a:r>
              <a:rPr lang="en-US" sz="2800" b="1" dirty="0" err="1"/>
              <a:t>bị</a:t>
            </a:r>
            <a:r>
              <a:rPr lang="en-US" sz="2800" b="1" dirty="0"/>
              <a:t> </a:t>
            </a:r>
            <a:r>
              <a:rPr lang="en-US" sz="2800" b="1" dirty="0" err="1"/>
              <a:t>bỏ</a:t>
            </a:r>
            <a:r>
              <a:rPr lang="en-US" sz="2800" b="1" dirty="0"/>
              <a:t> </a:t>
            </a:r>
            <a:r>
              <a:rPr lang="en-US" sz="2800" b="1" dirty="0" err="1"/>
              <a:t>rơi</a:t>
            </a:r>
            <a:r>
              <a:rPr lang="en-US" sz="2800" b="1" dirty="0"/>
              <a:t>, </a:t>
            </a:r>
            <a:r>
              <a:rPr lang="en-US" sz="2800" b="1" dirty="0" err="1"/>
              <a:t>áp</a:t>
            </a:r>
            <a:r>
              <a:rPr lang="en-US" sz="2800" b="1" dirty="0"/>
              <a:t> </a:t>
            </a:r>
            <a:r>
              <a:rPr lang="en-US" sz="2800" b="1" dirty="0" err="1"/>
              <a:t>lực</a:t>
            </a:r>
            <a:r>
              <a:rPr lang="en-US" sz="2800" b="1" dirty="0"/>
              <a:t> học </a:t>
            </a:r>
            <a:r>
              <a:rPr lang="en-US" sz="2800" b="1" dirty="0" err="1"/>
              <a:t>tập</a:t>
            </a:r>
            <a:r>
              <a:rPr lang="en-US" sz="2800" b="1" dirty="0"/>
              <a:t>, </a:t>
            </a:r>
            <a:r>
              <a:rPr lang="en-US" sz="2800" b="1" dirty="0" err="1"/>
              <a:t>không</a:t>
            </a:r>
            <a:r>
              <a:rPr lang="en-US" sz="2800" b="1" dirty="0"/>
              <a:t> </a:t>
            </a:r>
            <a:r>
              <a:rPr lang="en-US" sz="2800" b="1" dirty="0" err="1"/>
              <a:t>được</a:t>
            </a:r>
            <a:r>
              <a:rPr lang="en-US" sz="2800" b="1" dirty="0"/>
              <a:t> </a:t>
            </a:r>
            <a:r>
              <a:rPr lang="en-US" sz="2800" b="1" dirty="0" err="1"/>
              <a:t>vui</a:t>
            </a:r>
            <a:r>
              <a:rPr lang="en-US" sz="2800" b="1" dirty="0"/>
              <a:t> </a:t>
            </a:r>
            <a:r>
              <a:rPr lang="en-US" sz="2800" b="1" dirty="0" err="1"/>
              <a:t>chơi</a:t>
            </a:r>
            <a:r>
              <a:rPr lang="en-US" sz="2800" b="1" dirty="0"/>
              <a:t>, </a:t>
            </a:r>
            <a:r>
              <a:rPr lang="en-US" sz="2800" b="1" dirty="0" err="1"/>
              <a:t>bị</a:t>
            </a:r>
            <a:r>
              <a:rPr lang="en-US" sz="2800" b="1" dirty="0"/>
              <a:t> </a:t>
            </a:r>
            <a:r>
              <a:rPr lang="en-US" sz="2800" b="1" dirty="0" err="1"/>
              <a:t>cách</a:t>
            </a:r>
            <a:r>
              <a:rPr lang="en-US" sz="2800" b="1" dirty="0"/>
              <a:t> li </a:t>
            </a:r>
            <a:r>
              <a:rPr lang="en-US" sz="2800" b="1" dirty="0" err="1"/>
              <a:t>khỏi</a:t>
            </a:r>
            <a:r>
              <a:rPr lang="en-US" sz="2800" b="1" dirty="0"/>
              <a:t> </a:t>
            </a:r>
            <a:r>
              <a:rPr lang="en-US" sz="2800" b="1" dirty="0" err="1"/>
              <a:t>xã</a:t>
            </a:r>
            <a:r>
              <a:rPr lang="en-US" sz="2800" b="1" dirty="0"/>
              <a:t> </a:t>
            </a:r>
            <a:r>
              <a:rPr lang="en-US" sz="2800" b="1" dirty="0" err="1"/>
              <a:t>hội</a:t>
            </a:r>
            <a:r>
              <a:rPr lang="en-US" sz="2800" b="1" dirty="0"/>
              <a:t>, </a:t>
            </a:r>
            <a:r>
              <a:rPr lang="en-US" sz="2800" b="1" dirty="0" err="1"/>
              <a:t>trừng</a:t>
            </a:r>
            <a:r>
              <a:rPr lang="en-US" sz="2800" b="1" dirty="0"/>
              <a:t> </a:t>
            </a:r>
            <a:r>
              <a:rPr lang="en-US" sz="2800" b="1" dirty="0" err="1"/>
              <a:t>phạt</a:t>
            </a:r>
            <a:r>
              <a:rPr lang="en-US" sz="2800" b="1" dirty="0"/>
              <a:t> </a:t>
            </a:r>
            <a:r>
              <a:rPr lang="en-US" sz="2800" b="1" dirty="0" err="1"/>
              <a:t>thân</a:t>
            </a:r>
            <a:r>
              <a:rPr lang="en-US" sz="2800" b="1" dirty="0"/>
              <a:t> </a:t>
            </a:r>
            <a:r>
              <a:rPr lang="en-US" sz="2800" b="1" dirty="0" err="1"/>
              <a:t>thể</a:t>
            </a:r>
            <a:r>
              <a:rPr lang="en-US" sz="2800" b="1" dirty="0"/>
              <a:t>…</a:t>
            </a:r>
            <a:br>
              <a:rPr lang="en-US" sz="2800" b="1" dirty="0"/>
            </a:br>
            <a:r>
              <a:rPr lang="en-US" sz="2800" b="1" dirty="0" smtClean="0"/>
              <a:t>- </a:t>
            </a:r>
            <a:r>
              <a:rPr lang="en-US" sz="2800" b="1" dirty="0" err="1" smtClean="0"/>
              <a:t>Sự</a:t>
            </a:r>
            <a:r>
              <a:rPr lang="en-US" sz="2800" b="1" dirty="0" smtClean="0"/>
              <a:t> </a:t>
            </a:r>
            <a:r>
              <a:rPr lang="en-US" sz="2800" b="1" dirty="0" err="1"/>
              <a:t>phân</a:t>
            </a:r>
            <a:r>
              <a:rPr lang="en-US" sz="2800" b="1" dirty="0"/>
              <a:t> </a:t>
            </a:r>
            <a:r>
              <a:rPr lang="en-US" sz="2800" b="1" dirty="0" err="1"/>
              <a:t>biệt</a:t>
            </a:r>
            <a:r>
              <a:rPr lang="en-US" sz="2800" b="1" dirty="0"/>
              <a:t> </a:t>
            </a:r>
            <a:r>
              <a:rPr lang="en-US" sz="2800" b="1" dirty="0" err="1"/>
              <a:t>đối</a:t>
            </a:r>
            <a:r>
              <a:rPr lang="en-US" sz="2800" b="1" dirty="0"/>
              <a:t> </a:t>
            </a:r>
            <a:r>
              <a:rPr lang="en-US" sz="2800" b="1" dirty="0" err="1"/>
              <a:t>xử</a:t>
            </a:r>
            <a:r>
              <a:rPr lang="en-US" sz="2800" b="1" dirty="0"/>
              <a:t>, </a:t>
            </a:r>
            <a:r>
              <a:rPr lang="en-US" sz="2800" b="1" dirty="0" err="1"/>
              <a:t>không</a:t>
            </a:r>
            <a:r>
              <a:rPr lang="en-US" sz="2800" b="1" dirty="0"/>
              <a:t> </a:t>
            </a:r>
            <a:r>
              <a:rPr lang="en-US" sz="2800" b="1" dirty="0" err="1"/>
              <a:t>cung</a:t>
            </a:r>
            <a:r>
              <a:rPr lang="en-US" sz="2800" b="1" dirty="0"/>
              <a:t> </a:t>
            </a:r>
            <a:r>
              <a:rPr lang="en-US" sz="2800" b="1" dirty="0" err="1"/>
              <a:t>cấp</a:t>
            </a:r>
            <a:r>
              <a:rPr lang="en-US" sz="2800" b="1" dirty="0"/>
              <a:t> </a:t>
            </a:r>
            <a:r>
              <a:rPr lang="en-US" sz="2800" b="1" dirty="0" err="1"/>
              <a:t>dịch</a:t>
            </a:r>
            <a:r>
              <a:rPr lang="en-US" sz="2800" b="1" dirty="0"/>
              <a:t> </a:t>
            </a:r>
            <a:r>
              <a:rPr lang="en-US" sz="2800" b="1" dirty="0" err="1"/>
              <a:t>vụ</a:t>
            </a:r>
            <a:r>
              <a:rPr lang="en-US" sz="2800" b="1" dirty="0"/>
              <a:t> y tế, </a:t>
            </a:r>
            <a:r>
              <a:rPr lang="en-US" sz="2800" b="1" dirty="0" err="1"/>
              <a:t>giáo</a:t>
            </a:r>
            <a:r>
              <a:rPr lang="en-US" sz="2800" b="1" dirty="0"/>
              <a:t> </a:t>
            </a:r>
            <a:r>
              <a:rPr lang="en-US" sz="2800" b="1" dirty="0" err="1"/>
              <a:t>dục</a:t>
            </a:r>
            <a:r>
              <a:rPr lang="en-US" sz="2800" b="1" dirty="0"/>
              <a:t>, </a:t>
            </a:r>
            <a:r>
              <a:rPr lang="en-US" sz="2800" b="1" dirty="0" err="1"/>
              <a:t>thức</a:t>
            </a:r>
            <a:r>
              <a:rPr lang="en-US" sz="2800" b="1" dirty="0"/>
              <a:t> </a:t>
            </a:r>
            <a:r>
              <a:rPr lang="en-US" sz="2800" b="1" dirty="0" err="1"/>
              <a:t>ăn</a:t>
            </a:r>
            <a:r>
              <a:rPr lang="en-US" sz="2800" b="1" dirty="0"/>
              <a:t>…, </a:t>
            </a:r>
            <a:r>
              <a:rPr lang="en-US" sz="2800" b="1" dirty="0" err="1"/>
              <a:t>không</a:t>
            </a:r>
            <a:r>
              <a:rPr lang="en-US" sz="2800" b="1" dirty="0"/>
              <a:t> </a:t>
            </a:r>
            <a:r>
              <a:rPr lang="en-US" sz="2800" b="1" dirty="0" err="1"/>
              <a:t>được</a:t>
            </a:r>
            <a:r>
              <a:rPr lang="en-US" sz="2800" b="1" dirty="0"/>
              <a:t> </a:t>
            </a:r>
            <a:r>
              <a:rPr lang="en-US" sz="2800" b="1" dirty="0" err="1"/>
              <a:t>bảo</a:t>
            </a:r>
            <a:r>
              <a:rPr lang="en-US" sz="2800" b="1" dirty="0"/>
              <a:t> </a:t>
            </a:r>
            <a:r>
              <a:rPr lang="en-US" sz="2800" b="1" dirty="0" err="1"/>
              <a:t>vệ</a:t>
            </a:r>
            <a:r>
              <a:rPr lang="en-US" sz="2800" b="1" dirty="0"/>
              <a:t> </a:t>
            </a:r>
            <a:r>
              <a:rPr lang="en-US" sz="2800" b="1" dirty="0" err="1"/>
              <a:t>tại</a:t>
            </a:r>
            <a:r>
              <a:rPr lang="en-US" sz="2800" b="1" dirty="0"/>
              <a:t> </a:t>
            </a:r>
            <a:r>
              <a:rPr lang="en-US" sz="2800" b="1" dirty="0" err="1"/>
              <a:t>toà</a:t>
            </a:r>
            <a:r>
              <a:rPr lang="en-US" sz="2800" b="1" dirty="0"/>
              <a:t>… </a:t>
            </a:r>
          </a:p>
        </p:txBody>
      </p:sp>
      <p:sp>
        <p:nvSpPr>
          <p:cNvPr id="3" name="Rectangle 4"/>
          <p:cNvSpPr>
            <a:spLocks noChangeArrowheads="1"/>
          </p:cNvSpPr>
          <p:nvPr/>
        </p:nvSpPr>
        <p:spPr bwMode="auto">
          <a:xfrm>
            <a:off x="914400" y="304800"/>
            <a:ext cx="7772399" cy="830997"/>
          </a:xfrm>
          <a:prstGeom prst="rect">
            <a:avLst/>
          </a:prstGeom>
          <a:noFill/>
          <a:ln w="9525">
            <a:noFill/>
            <a:miter lim="800000"/>
            <a:headEnd/>
            <a:tailEnd/>
          </a:ln>
          <a:effectLst/>
        </p:spPr>
        <p:txBody>
          <a:bodyPr wrap="square">
            <a:spAutoFit/>
          </a:bodyPr>
          <a:lstStyle/>
          <a:p>
            <a:pPr algn="ctr"/>
            <a:r>
              <a:rPr lang="fr-FR" sz="2400" b="1" dirty="0">
                <a:solidFill>
                  <a:srgbClr val="FF0000"/>
                </a:solidFill>
              </a:rPr>
              <a:t>NHỮNG NGUY CƠ ĐE DOẠ </a:t>
            </a:r>
          </a:p>
          <a:p>
            <a:pPr algn="ctr"/>
            <a:r>
              <a:rPr lang="fr-FR" sz="2400" b="1" dirty="0">
                <a:solidFill>
                  <a:srgbClr val="FF0000"/>
                </a:solidFill>
              </a:rPr>
              <a:t>TỚI SỰ SỐNG CÒN CỦA TRẺ </a:t>
            </a:r>
            <a:r>
              <a:rPr lang="fr-FR" sz="2400" b="1" dirty="0" smtClean="0">
                <a:solidFill>
                  <a:srgbClr val="FF0000"/>
                </a:solidFill>
              </a:rPr>
              <a:t>EM (2)</a:t>
            </a:r>
            <a:endParaRPr lang="en-US" sz="2400" b="1"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304800"/>
            <a:ext cx="8229600" cy="1143000"/>
          </a:xfrm>
        </p:spPr>
        <p:txBody>
          <a:bodyPr/>
          <a:lstStyle/>
          <a:p>
            <a:r>
              <a:rPr lang="vi-VN" sz="3200" b="1" dirty="0" smtClean="0">
                <a:solidFill>
                  <a:srgbClr val="0000FF"/>
                </a:solidFill>
                <a:latin typeface=".VnTime" pitchFamily="34" charset="0"/>
              </a:rPr>
              <a:t>Những nhóm trẻ đặc biệt</a:t>
            </a:r>
            <a:r>
              <a:rPr lang="pt-BR" sz="3200" b="1" dirty="0">
                <a:solidFill>
                  <a:srgbClr val="0000FF"/>
                </a:solidFill>
                <a:latin typeface=".VnTime" pitchFamily="34" charset="0"/>
              </a:rPr>
              <a:t/>
            </a:r>
            <a:br>
              <a:rPr lang="pt-BR" sz="3200" b="1" dirty="0">
                <a:solidFill>
                  <a:srgbClr val="0000FF"/>
                </a:solidFill>
                <a:latin typeface=".VnTime" pitchFamily="34" charset="0"/>
              </a:rPr>
            </a:br>
            <a:endParaRPr lang="en-US" sz="3200" b="1" dirty="0">
              <a:solidFill>
                <a:srgbClr val="0000FF"/>
              </a:solidFill>
              <a:latin typeface=".VnTime" pitchFamily="34" charset="0"/>
            </a:endParaRPr>
          </a:p>
        </p:txBody>
      </p:sp>
      <p:sp>
        <p:nvSpPr>
          <p:cNvPr id="91139" name="Rectangle 3"/>
          <p:cNvSpPr>
            <a:spLocks noGrp="1" noChangeArrowheads="1"/>
          </p:cNvSpPr>
          <p:nvPr>
            <p:ph idx="1"/>
          </p:nvPr>
        </p:nvSpPr>
        <p:spPr>
          <a:xfrm>
            <a:off x="457200" y="1295400"/>
            <a:ext cx="8229600" cy="4724400"/>
          </a:xfrm>
        </p:spPr>
        <p:txBody>
          <a:bodyPr>
            <a:normAutofit fontScale="92500" lnSpcReduction="10000"/>
          </a:bodyPr>
          <a:lstStyle/>
          <a:p>
            <a:pPr>
              <a:buFontTx/>
              <a:buNone/>
            </a:pPr>
            <a:r>
              <a:rPr lang="en-US" sz="3600" dirty="0">
                <a:latin typeface=".VnTime" pitchFamily="34" charset="0"/>
              </a:rPr>
              <a:t>- </a:t>
            </a:r>
            <a:r>
              <a:rPr lang="en-US" sz="2800" b="1" dirty="0" err="1">
                <a:solidFill>
                  <a:srgbClr val="C00000"/>
                </a:solidFill>
                <a:latin typeface="Arial" panose="020B0604020202020204" pitchFamily="34" charset="0"/>
                <a:cs typeface="Arial" panose="020B0604020202020204" pitchFamily="34" charset="0"/>
              </a:rPr>
              <a:t>Tr</a:t>
            </a:r>
            <a:r>
              <a:rPr lang="vi-VN" sz="2800" b="1" dirty="0">
                <a:solidFill>
                  <a:srgbClr val="C00000"/>
                </a:solidFill>
                <a:latin typeface="Arial" panose="020B0604020202020204" pitchFamily="34" charset="0"/>
                <a:cs typeface="Arial" panose="020B0604020202020204" pitchFamily="34" charset="0"/>
              </a:rPr>
              <a:t>ẻ sơ sinh</a:t>
            </a:r>
            <a:r>
              <a:rPr lang="en-US" sz="2800" b="1" dirty="0">
                <a:solidFill>
                  <a:srgbClr val="C00000"/>
                </a:solidFill>
                <a:latin typeface="Arial" panose="020B0604020202020204" pitchFamily="34" charset="0"/>
                <a:cs typeface="Arial" panose="020B0604020202020204" pitchFamily="34" charset="0"/>
              </a:rPr>
              <a:t>                            </a:t>
            </a:r>
          </a:p>
          <a:p>
            <a:pPr>
              <a:buFontTx/>
              <a:buNone/>
            </a:pPr>
            <a:r>
              <a:rPr lang="en-US" sz="2800" b="1" dirty="0">
                <a:solidFill>
                  <a:srgbClr val="C00000"/>
                </a:solidFill>
                <a:latin typeface="Arial" panose="020B0604020202020204" pitchFamily="34" charset="0"/>
                <a:cs typeface="Arial" panose="020B0604020202020204" pitchFamily="34" charset="0"/>
              </a:rPr>
              <a:t>- </a:t>
            </a:r>
            <a:r>
              <a:rPr lang="en-US" sz="2800" b="1" dirty="0" smtClean="0">
                <a:solidFill>
                  <a:srgbClr val="C00000"/>
                </a:solidFill>
                <a:latin typeface="Arial" panose="020B0604020202020204" pitchFamily="34" charset="0"/>
                <a:cs typeface="Arial" panose="020B0604020202020204" pitchFamily="34" charset="0"/>
              </a:rPr>
              <a:t>T</a:t>
            </a:r>
            <a:r>
              <a:rPr lang="vi-VN" sz="2800" b="1" dirty="0" smtClean="0">
                <a:solidFill>
                  <a:srgbClr val="C00000"/>
                </a:solidFill>
                <a:latin typeface="Arial" panose="020B0604020202020204" pitchFamily="34" charset="0"/>
                <a:cs typeface="Arial" panose="020B0604020202020204" pitchFamily="34" charset="0"/>
              </a:rPr>
              <a:t>rẻ phải lao động sớm</a:t>
            </a:r>
            <a:r>
              <a:rPr lang="en-US" sz="2800" b="1" dirty="0" smtClean="0">
                <a:solidFill>
                  <a:srgbClr val="C00000"/>
                </a:solidFill>
                <a:latin typeface="Arial" panose="020B0604020202020204" pitchFamily="34" charset="0"/>
                <a:cs typeface="Arial" panose="020B0604020202020204" pitchFamily="34" charset="0"/>
              </a:rPr>
              <a:t>;          </a:t>
            </a:r>
            <a:endParaRPr lang="pt-BR" sz="2800" b="1" dirty="0">
              <a:solidFill>
                <a:srgbClr val="C00000"/>
              </a:solidFill>
              <a:latin typeface="Arial" panose="020B0604020202020204" pitchFamily="34" charset="0"/>
              <a:cs typeface="Arial" panose="020B0604020202020204" pitchFamily="34" charset="0"/>
            </a:endParaRPr>
          </a:p>
          <a:p>
            <a:pPr>
              <a:buFontTx/>
              <a:buNone/>
            </a:pPr>
            <a:r>
              <a:rPr lang="pt-BR" sz="2800" b="1" dirty="0">
                <a:solidFill>
                  <a:srgbClr val="C00000"/>
                </a:solidFill>
                <a:latin typeface="Arial" panose="020B0604020202020204" pitchFamily="34" charset="0"/>
                <a:cs typeface="Arial" panose="020B0604020202020204" pitchFamily="34" charset="0"/>
              </a:rPr>
              <a:t>- </a:t>
            </a:r>
            <a:r>
              <a:rPr lang="vi-VN" sz="2800" b="1" dirty="0" smtClean="0">
                <a:solidFill>
                  <a:srgbClr val="C00000"/>
                </a:solidFill>
                <a:latin typeface="Arial" panose="020B0604020202020204" pitchFamily="34" charset="0"/>
                <a:cs typeface="Arial" panose="020B0604020202020204" pitchFamily="34" charset="0"/>
              </a:rPr>
              <a:t>Trẻ bị xâm hại</a:t>
            </a:r>
            <a:r>
              <a:rPr lang="pt-BR" sz="2800" b="1" dirty="0" smtClean="0">
                <a:solidFill>
                  <a:srgbClr val="C00000"/>
                </a:solidFill>
                <a:latin typeface="Arial" panose="020B0604020202020204" pitchFamily="34" charset="0"/>
                <a:cs typeface="Arial" panose="020B0604020202020204" pitchFamily="34" charset="0"/>
              </a:rPr>
              <a:t>;                          </a:t>
            </a:r>
            <a:r>
              <a:rPr lang="vi-VN" sz="2800" b="1" dirty="0" smtClean="0">
                <a:solidFill>
                  <a:srgbClr val="C00000"/>
                </a:solidFill>
                <a:latin typeface="Arial" panose="020B0604020202020204" pitchFamily="34" charset="0"/>
                <a:cs typeface="Arial" panose="020B0604020202020204" pitchFamily="34" charset="0"/>
              </a:rPr>
              <a:t> </a:t>
            </a:r>
            <a:endParaRPr lang="pt-BR" sz="2800" b="1" dirty="0">
              <a:solidFill>
                <a:srgbClr val="C00000"/>
              </a:solidFill>
              <a:latin typeface="Arial" panose="020B0604020202020204" pitchFamily="34" charset="0"/>
              <a:cs typeface="Arial" panose="020B0604020202020204" pitchFamily="34" charset="0"/>
            </a:endParaRPr>
          </a:p>
          <a:p>
            <a:pPr>
              <a:buFontTx/>
              <a:buNone/>
            </a:pPr>
            <a:r>
              <a:rPr lang="pt-BR" sz="2800" b="1" dirty="0">
                <a:solidFill>
                  <a:srgbClr val="C00000"/>
                </a:solidFill>
                <a:latin typeface="Arial" panose="020B0604020202020204" pitchFamily="34" charset="0"/>
                <a:cs typeface="Arial" panose="020B0604020202020204" pitchFamily="34" charset="0"/>
              </a:rPr>
              <a:t>- </a:t>
            </a:r>
            <a:r>
              <a:rPr lang="pt-BR" sz="2800" b="1" dirty="0" smtClean="0">
                <a:solidFill>
                  <a:srgbClr val="C00000"/>
                </a:solidFill>
                <a:latin typeface="Arial" panose="020B0604020202020204" pitchFamily="34" charset="0"/>
                <a:cs typeface="Arial" panose="020B0604020202020204" pitchFamily="34" charset="0"/>
              </a:rPr>
              <a:t>T</a:t>
            </a:r>
            <a:r>
              <a:rPr lang="vi-VN" sz="2800" b="1" dirty="0" smtClean="0">
                <a:solidFill>
                  <a:srgbClr val="C00000"/>
                </a:solidFill>
                <a:latin typeface="Arial" panose="020B0604020202020204" pitchFamily="34" charset="0"/>
                <a:cs typeface="Arial" panose="020B0604020202020204" pitchFamily="34" charset="0"/>
              </a:rPr>
              <a:t>rẻ khuyết tật</a:t>
            </a:r>
            <a:r>
              <a:rPr lang="pt-BR" sz="2800" b="1" dirty="0" smtClean="0">
                <a:solidFill>
                  <a:srgbClr val="C00000"/>
                </a:solidFill>
                <a:latin typeface="Arial" panose="020B0604020202020204" pitchFamily="34" charset="0"/>
                <a:cs typeface="Arial" panose="020B0604020202020204" pitchFamily="34" charset="0"/>
              </a:rPr>
              <a:t>                         </a:t>
            </a:r>
            <a:endParaRPr lang="pt-BR" sz="2800" b="1" dirty="0">
              <a:solidFill>
                <a:srgbClr val="C00000"/>
              </a:solidFill>
              <a:latin typeface="Arial" panose="020B0604020202020204" pitchFamily="34" charset="0"/>
              <a:cs typeface="Arial" panose="020B0604020202020204" pitchFamily="34" charset="0"/>
            </a:endParaRPr>
          </a:p>
          <a:p>
            <a:pPr>
              <a:buFontTx/>
              <a:buNone/>
            </a:pPr>
            <a:r>
              <a:rPr lang="pt-BR" sz="2800" b="1" dirty="0">
                <a:solidFill>
                  <a:srgbClr val="C00000"/>
                </a:solidFill>
                <a:latin typeface="Arial" panose="020B0604020202020204" pitchFamily="34" charset="0"/>
                <a:cs typeface="Arial" panose="020B0604020202020204" pitchFamily="34" charset="0"/>
              </a:rPr>
              <a:t>- </a:t>
            </a:r>
            <a:r>
              <a:rPr lang="vi-VN" sz="2800" b="1" dirty="0" smtClean="0">
                <a:solidFill>
                  <a:srgbClr val="C00000"/>
                </a:solidFill>
                <a:latin typeface="Arial" panose="020B0604020202020204" pitchFamily="34" charset="0"/>
                <a:cs typeface="Arial" panose="020B0604020202020204" pitchFamily="34" charset="0"/>
              </a:rPr>
              <a:t>Trẻ nghiện ma túy</a:t>
            </a:r>
            <a:endParaRPr lang="en-US" sz="2800" b="1" dirty="0">
              <a:solidFill>
                <a:srgbClr val="C00000"/>
              </a:solidFill>
              <a:latin typeface="Arial" panose="020B0604020202020204" pitchFamily="34" charset="0"/>
              <a:cs typeface="Arial" panose="020B0604020202020204" pitchFamily="34" charset="0"/>
            </a:endParaRPr>
          </a:p>
          <a:p>
            <a:pPr>
              <a:buFontTx/>
              <a:buNone/>
            </a:pPr>
            <a:r>
              <a:rPr lang="pt-BR" sz="2800" b="1" dirty="0">
                <a:solidFill>
                  <a:srgbClr val="C00000"/>
                </a:solidFill>
                <a:latin typeface="Arial" panose="020B0604020202020204" pitchFamily="34" charset="0"/>
                <a:cs typeface="Arial" panose="020B0604020202020204" pitchFamily="34" charset="0"/>
              </a:rPr>
              <a:t>- </a:t>
            </a:r>
            <a:r>
              <a:rPr lang="vi-VN" sz="2800" b="1" dirty="0" smtClean="0">
                <a:solidFill>
                  <a:srgbClr val="C00000"/>
                </a:solidFill>
                <a:latin typeface="Arial" panose="020B0604020202020204" pitchFamily="34" charset="0"/>
                <a:cs typeface="Arial" panose="020B0604020202020204" pitchFamily="34" charset="0"/>
              </a:rPr>
              <a:t>Trẻ bị nhiễm/ảnh hưởng bởi HIV/AIDs</a:t>
            </a:r>
            <a:endParaRPr lang="pt-BR" sz="2800" b="1" dirty="0">
              <a:solidFill>
                <a:srgbClr val="C00000"/>
              </a:solidFill>
              <a:latin typeface="Arial" panose="020B0604020202020204" pitchFamily="34" charset="0"/>
              <a:cs typeface="Arial" panose="020B0604020202020204" pitchFamily="34" charset="0"/>
            </a:endParaRPr>
          </a:p>
          <a:p>
            <a:pPr>
              <a:buFontTx/>
              <a:buNone/>
            </a:pPr>
            <a:r>
              <a:rPr lang="pt-BR" sz="2800" b="1" dirty="0">
                <a:solidFill>
                  <a:srgbClr val="C00000"/>
                </a:solidFill>
                <a:latin typeface="Arial" panose="020B0604020202020204" pitchFamily="34" charset="0"/>
                <a:cs typeface="Arial" panose="020B0604020202020204" pitchFamily="34" charset="0"/>
              </a:rPr>
              <a:t>- </a:t>
            </a:r>
            <a:r>
              <a:rPr lang="pt-BR" sz="2800" b="1" dirty="0" smtClean="0">
                <a:solidFill>
                  <a:srgbClr val="C00000"/>
                </a:solidFill>
                <a:latin typeface="Arial" panose="020B0604020202020204" pitchFamily="34" charset="0"/>
                <a:cs typeface="Arial" panose="020B0604020202020204" pitchFamily="34" charset="0"/>
              </a:rPr>
              <a:t>T</a:t>
            </a:r>
            <a:r>
              <a:rPr lang="vi-VN" sz="2800" b="1" dirty="0" smtClean="0">
                <a:solidFill>
                  <a:srgbClr val="C00000"/>
                </a:solidFill>
                <a:latin typeface="Arial" panose="020B0604020202020204" pitchFamily="34" charset="0"/>
                <a:cs typeface="Arial" panose="020B0604020202020204" pitchFamily="34" charset="0"/>
              </a:rPr>
              <a:t>rẻ em trong vùng có chiến sự</a:t>
            </a:r>
            <a:endParaRPr lang="pt-BR" sz="2800" b="1" dirty="0">
              <a:solidFill>
                <a:srgbClr val="C00000"/>
              </a:solidFill>
              <a:latin typeface="Arial" panose="020B0604020202020204" pitchFamily="34" charset="0"/>
              <a:cs typeface="Arial" panose="020B0604020202020204" pitchFamily="34" charset="0"/>
            </a:endParaRPr>
          </a:p>
          <a:p>
            <a:pPr>
              <a:buFontTx/>
              <a:buChar char="-"/>
            </a:pPr>
            <a:r>
              <a:rPr lang="vi-VN" sz="2800" b="1" dirty="0" smtClean="0">
                <a:solidFill>
                  <a:srgbClr val="C00000"/>
                </a:solidFill>
                <a:latin typeface="Arial" panose="020B0604020202020204" pitchFamily="34" charset="0"/>
                <a:cs typeface="Arial" panose="020B0604020202020204" pitchFamily="34" charset="0"/>
              </a:rPr>
              <a:t>Trẻ em dân tộc thiểu số</a:t>
            </a:r>
          </a:p>
          <a:p>
            <a:pPr>
              <a:buFontTx/>
              <a:buChar char="-"/>
            </a:pPr>
            <a:r>
              <a:rPr lang="vi-VN" sz="2800" b="1" dirty="0" smtClean="0">
                <a:solidFill>
                  <a:srgbClr val="C00000"/>
                </a:solidFill>
                <a:latin typeface="Arial" panose="020B0604020202020204" pitchFamily="34" charset="0"/>
                <a:cs typeface="Arial" panose="020B0604020202020204" pitchFamily="34" charset="0"/>
              </a:rPr>
              <a:t>V</a:t>
            </a:r>
            <a:r>
              <a:rPr lang="en-US" sz="2800" b="1" dirty="0">
                <a:solidFill>
                  <a:srgbClr val="C00000"/>
                </a:solidFill>
                <a:latin typeface="Arial" panose="020B0604020202020204" pitchFamily="34" charset="0"/>
                <a:cs typeface="Arial" panose="020B0604020202020204" pitchFamily="34" charset="0"/>
              </a:rPr>
              <a:t>.</a:t>
            </a:r>
            <a:r>
              <a:rPr lang="vi-VN" sz="2800" b="1" dirty="0" smtClean="0">
                <a:solidFill>
                  <a:srgbClr val="C00000"/>
                </a:solidFill>
                <a:latin typeface="Arial" panose="020B0604020202020204" pitchFamily="34" charset="0"/>
                <a:cs typeface="Arial" panose="020B0604020202020204" pitchFamily="34" charset="0"/>
              </a:rPr>
              <a:t>v</a:t>
            </a:r>
            <a:r>
              <a:rPr lang="en-US" sz="2800" b="1" dirty="0" smtClean="0">
                <a:solidFill>
                  <a:srgbClr val="C00000"/>
                </a:solidFill>
                <a:latin typeface="Arial" panose="020B0604020202020204" pitchFamily="34" charset="0"/>
                <a:cs typeface="Arial" panose="020B0604020202020204" pitchFamily="34" charset="0"/>
              </a:rPr>
              <a:t>…</a:t>
            </a:r>
            <a:endParaRPr lang="pt-BR" sz="2800" b="1" dirty="0">
              <a:solidFill>
                <a:srgbClr val="C00000"/>
              </a:solidFill>
              <a:latin typeface="Arial" panose="020B0604020202020204" pitchFamily="34" charset="0"/>
              <a:cs typeface="Arial" panose="020B0604020202020204" pitchFamily="34" charset="0"/>
            </a:endParaRPr>
          </a:p>
          <a:p>
            <a:pPr>
              <a:buFontTx/>
              <a:buNone/>
            </a:pPr>
            <a:r>
              <a:rPr lang="pt-BR" sz="2800" dirty="0">
                <a:latin typeface=".VnTime" pitchFamily="34" charset="0"/>
              </a:rPr>
              <a:t> </a:t>
            </a:r>
            <a:endParaRPr lang="en-US" sz="2800" dirty="0">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a:xfrm>
            <a:off x="1600200" y="381000"/>
            <a:ext cx="5791200" cy="838200"/>
          </a:xfrm>
        </p:spPr>
        <p:txBody>
          <a:bodyPr/>
          <a:lstStyle/>
          <a:p>
            <a:r>
              <a:rPr lang="en-US" sz="3200" b="1">
                <a:solidFill>
                  <a:srgbClr val="FF0000"/>
                </a:solidFill>
              </a:rPr>
              <a:t>Cơ sở lí luận:</a:t>
            </a:r>
          </a:p>
        </p:txBody>
      </p:sp>
      <p:sp>
        <p:nvSpPr>
          <p:cNvPr id="436227" name="Rectangle 3"/>
          <p:cNvSpPr>
            <a:spLocks noGrp="1" noChangeArrowheads="1"/>
          </p:cNvSpPr>
          <p:nvPr>
            <p:ph idx="1"/>
          </p:nvPr>
        </p:nvSpPr>
        <p:spPr>
          <a:xfrm>
            <a:off x="304800" y="1600200"/>
            <a:ext cx="8458200" cy="3886200"/>
          </a:xfrm>
        </p:spPr>
        <p:txBody>
          <a:bodyPr>
            <a:normAutofit/>
          </a:bodyPr>
          <a:lstStyle/>
          <a:p>
            <a:pPr marL="0" indent="0">
              <a:spcBef>
                <a:spcPts val="0"/>
              </a:spcBef>
              <a:spcAft>
                <a:spcPts val="600"/>
              </a:spcAft>
              <a:buNone/>
            </a:pPr>
            <a:r>
              <a:rPr lang="en-US" sz="2800" b="1" dirty="0" smtClean="0"/>
              <a:t>Do TE </a:t>
            </a:r>
            <a:r>
              <a:rPr lang="en-US" sz="2800" b="1" dirty="0" err="1" smtClean="0"/>
              <a:t>là</a:t>
            </a:r>
            <a:r>
              <a:rPr lang="en-US" sz="2800" b="1" dirty="0" smtClean="0"/>
              <a:t> </a:t>
            </a:r>
            <a:r>
              <a:rPr lang="en-US" sz="2800" b="1" dirty="0" err="1" smtClean="0"/>
              <a:t>những</a:t>
            </a:r>
            <a:r>
              <a:rPr lang="en-US" sz="2800" b="1" dirty="0" smtClean="0"/>
              <a:t> </a:t>
            </a:r>
            <a:r>
              <a:rPr lang="en-US" sz="2800" b="1" dirty="0" err="1" smtClean="0"/>
              <a:t>cá</a:t>
            </a:r>
            <a:r>
              <a:rPr lang="en-US" sz="2800" b="1" dirty="0" smtClean="0"/>
              <a:t> </a:t>
            </a:r>
            <a:r>
              <a:rPr lang="en-US" sz="2800" b="1" dirty="0" err="1" smtClean="0"/>
              <a:t>thể</a:t>
            </a:r>
            <a:r>
              <a:rPr lang="en-US" sz="2800" b="1" dirty="0" smtClean="0"/>
              <a:t> </a:t>
            </a:r>
            <a:r>
              <a:rPr lang="en-US" sz="2800" b="1" dirty="0" err="1" smtClean="0"/>
              <a:t>còn</a:t>
            </a:r>
            <a:r>
              <a:rPr lang="en-US" sz="2800" b="1" dirty="0" smtClean="0"/>
              <a:t> non </a:t>
            </a:r>
            <a:r>
              <a:rPr lang="en-US" sz="2800" b="1" dirty="0" err="1" smtClean="0"/>
              <a:t>nớt</a:t>
            </a:r>
            <a:r>
              <a:rPr lang="en-US" sz="2800" b="1" dirty="0" smtClean="0"/>
              <a:t> </a:t>
            </a:r>
            <a:r>
              <a:rPr lang="en-US" sz="2800" b="1" dirty="0" err="1" smtClean="0"/>
              <a:t>cả</a:t>
            </a:r>
            <a:r>
              <a:rPr lang="en-US" sz="2800" b="1" dirty="0" smtClean="0"/>
              <a:t> </a:t>
            </a:r>
            <a:r>
              <a:rPr lang="en-US" sz="2800" b="1" dirty="0" err="1" smtClean="0"/>
              <a:t>về</a:t>
            </a:r>
            <a:r>
              <a:rPr lang="en-US" sz="2800" b="1" dirty="0" smtClean="0"/>
              <a:t> </a:t>
            </a:r>
            <a:r>
              <a:rPr lang="en-US" sz="2800" b="1" dirty="0" err="1" smtClean="0"/>
              <a:t>thể</a:t>
            </a:r>
            <a:r>
              <a:rPr lang="en-US" sz="2800" b="1" dirty="0" smtClean="0"/>
              <a:t> </a:t>
            </a:r>
            <a:r>
              <a:rPr lang="en-US" sz="2800" b="1" dirty="0" err="1" smtClean="0"/>
              <a:t>chất</a:t>
            </a:r>
            <a:r>
              <a:rPr lang="en-US" sz="2800" b="1" dirty="0" smtClean="0"/>
              <a:t> </a:t>
            </a:r>
            <a:r>
              <a:rPr lang="en-US" sz="2800" b="1" dirty="0" err="1" smtClean="0"/>
              <a:t>lẫn</a:t>
            </a:r>
            <a:r>
              <a:rPr lang="en-US" sz="2800" b="1" dirty="0" smtClean="0"/>
              <a:t> </a:t>
            </a:r>
            <a:r>
              <a:rPr lang="en-US" sz="2800" b="1" dirty="0" err="1" smtClean="0"/>
              <a:t>tinh</a:t>
            </a:r>
            <a:r>
              <a:rPr lang="en-US" sz="2800" b="1" dirty="0" smtClean="0"/>
              <a:t> </a:t>
            </a:r>
            <a:r>
              <a:rPr lang="en-US" sz="2800" b="1" dirty="0" err="1" smtClean="0"/>
              <a:t>thần</a:t>
            </a:r>
            <a:r>
              <a:rPr lang="en-US" sz="2800" b="1" dirty="0" smtClean="0"/>
              <a:t>, </a:t>
            </a:r>
            <a:r>
              <a:rPr lang="en-US" sz="2800" b="1" dirty="0" err="1" smtClean="0"/>
              <a:t>không</a:t>
            </a:r>
            <a:r>
              <a:rPr lang="en-US" sz="2800" b="1" dirty="0" smtClean="0"/>
              <a:t> </a:t>
            </a:r>
            <a:r>
              <a:rPr lang="en-US" sz="2800" b="1" dirty="0" err="1" smtClean="0"/>
              <a:t>thể</a:t>
            </a:r>
            <a:r>
              <a:rPr lang="en-US" sz="2800" b="1" dirty="0" smtClean="0"/>
              <a:t> </a:t>
            </a:r>
            <a:r>
              <a:rPr lang="en-US" sz="2800" b="1" dirty="0" err="1" smtClean="0"/>
              <a:t>tự</a:t>
            </a:r>
            <a:r>
              <a:rPr lang="en-US" sz="2800" b="1" dirty="0" smtClean="0"/>
              <a:t> </a:t>
            </a:r>
            <a:r>
              <a:rPr lang="en-US" sz="2800" b="1" dirty="0" err="1" smtClean="0"/>
              <a:t>nuôi</a:t>
            </a:r>
            <a:r>
              <a:rPr lang="en-US" sz="2800" b="1" dirty="0" smtClean="0"/>
              <a:t> </a:t>
            </a:r>
            <a:r>
              <a:rPr lang="en-US" sz="2800" b="1" dirty="0" err="1" smtClean="0"/>
              <a:t>sống</a:t>
            </a:r>
            <a:r>
              <a:rPr lang="en-US" sz="2800" b="1" dirty="0" smtClean="0"/>
              <a:t> </a:t>
            </a:r>
            <a:r>
              <a:rPr lang="en-US" sz="2800" b="1" dirty="0" err="1" smtClean="0"/>
              <a:t>được</a:t>
            </a:r>
            <a:r>
              <a:rPr lang="en-US" sz="2800" b="1" dirty="0" smtClean="0"/>
              <a:t> </a:t>
            </a:r>
            <a:r>
              <a:rPr lang="en-US" sz="2800" b="1" dirty="0" err="1" smtClean="0"/>
              <a:t>bản</a:t>
            </a:r>
            <a:r>
              <a:rPr lang="en-US" sz="2800" b="1" dirty="0" smtClean="0"/>
              <a:t> </a:t>
            </a:r>
            <a:r>
              <a:rPr lang="en-US" sz="2800" b="1" dirty="0" err="1" smtClean="0"/>
              <a:t>thân</a:t>
            </a:r>
            <a:r>
              <a:rPr lang="en-US" sz="2800" b="1" dirty="0" smtClean="0"/>
              <a:t> </a:t>
            </a:r>
            <a:r>
              <a:rPr lang="en-US" sz="2800" b="1" dirty="0" err="1" smtClean="0"/>
              <a:t>nên</a:t>
            </a:r>
            <a:r>
              <a:rPr lang="en-US" sz="2800" b="1" dirty="0" smtClean="0"/>
              <a:t> </a:t>
            </a:r>
            <a:r>
              <a:rPr lang="en-US" sz="2800" b="1" dirty="0" err="1" smtClean="0"/>
              <a:t>trong</a:t>
            </a:r>
            <a:r>
              <a:rPr lang="en-US" sz="2800" b="1" dirty="0" smtClean="0"/>
              <a:t> </a:t>
            </a:r>
            <a:r>
              <a:rPr lang="en-US" sz="2800" b="1" dirty="0" err="1" smtClean="0"/>
              <a:t>Công</a:t>
            </a:r>
            <a:r>
              <a:rPr lang="en-US" sz="2800" b="1" dirty="0" smtClean="0"/>
              <a:t> </a:t>
            </a:r>
            <a:r>
              <a:rPr lang="en-US" sz="2800" b="1" dirty="0" err="1" smtClean="0"/>
              <a:t>ước</a:t>
            </a:r>
            <a:r>
              <a:rPr lang="en-US" sz="2800" b="1" dirty="0" smtClean="0"/>
              <a:t>, </a:t>
            </a:r>
            <a:r>
              <a:rPr lang="en-US" sz="2800" b="1" dirty="0" err="1" smtClean="0"/>
              <a:t>khái</a:t>
            </a:r>
            <a:r>
              <a:rPr lang="en-US" sz="2800" b="1" dirty="0" smtClean="0"/>
              <a:t> </a:t>
            </a:r>
            <a:r>
              <a:rPr lang="en-US" sz="2800" b="1" dirty="0" err="1" smtClean="0"/>
              <a:t>niệm</a:t>
            </a:r>
            <a:r>
              <a:rPr lang="en-US" sz="2800" b="1" dirty="0" smtClean="0"/>
              <a:t> </a:t>
            </a:r>
            <a:r>
              <a:rPr lang="en-US" sz="2800" b="1" dirty="0" err="1" smtClean="0"/>
              <a:t>bảo</a:t>
            </a:r>
            <a:r>
              <a:rPr lang="en-US" sz="2800" b="1" dirty="0" smtClean="0"/>
              <a:t> </a:t>
            </a:r>
            <a:r>
              <a:rPr lang="en-US" sz="2800" b="1" dirty="0" err="1" smtClean="0"/>
              <a:t>đảm</a:t>
            </a:r>
            <a:r>
              <a:rPr lang="en-US" sz="2800" b="1" dirty="0" smtClean="0"/>
              <a:t> </a:t>
            </a:r>
            <a:r>
              <a:rPr lang="en-US" sz="2800" b="1" dirty="0" err="1" smtClean="0"/>
              <a:t>sự</a:t>
            </a:r>
            <a:r>
              <a:rPr lang="en-US" sz="2800" b="1" dirty="0" smtClean="0"/>
              <a:t> </a:t>
            </a:r>
            <a:r>
              <a:rPr lang="en-US" sz="2800" b="1" dirty="0" err="1" smtClean="0"/>
              <a:t>sống</a:t>
            </a:r>
            <a:r>
              <a:rPr lang="en-US" sz="2800" b="1" dirty="0" smtClean="0"/>
              <a:t> </a:t>
            </a:r>
            <a:r>
              <a:rPr lang="en-US" sz="2800" b="1" dirty="0" err="1" smtClean="0"/>
              <a:t>còn</a:t>
            </a:r>
            <a:r>
              <a:rPr lang="en-US" sz="2800" b="1" dirty="0" smtClean="0"/>
              <a:t>” </a:t>
            </a:r>
            <a:r>
              <a:rPr lang="en-US" sz="2800" b="1" dirty="0" err="1" smtClean="0"/>
              <a:t>của</a:t>
            </a:r>
            <a:r>
              <a:rPr lang="en-US" sz="2800" b="1" dirty="0" smtClean="0"/>
              <a:t> TE </a:t>
            </a:r>
            <a:r>
              <a:rPr lang="en-US" sz="2800" b="1" dirty="0" err="1" smtClean="0"/>
              <a:t>được</a:t>
            </a:r>
            <a:r>
              <a:rPr lang="en-US" sz="2800" b="1" dirty="0" smtClean="0"/>
              <a:t> </a:t>
            </a:r>
            <a:r>
              <a:rPr lang="en-US" sz="2800" b="1" dirty="0" err="1" smtClean="0"/>
              <a:t>mở</a:t>
            </a:r>
            <a:r>
              <a:rPr lang="en-US" sz="2800" b="1" dirty="0" smtClean="0"/>
              <a:t> </a:t>
            </a:r>
            <a:r>
              <a:rPr lang="en-US" sz="2800" b="1" dirty="0" err="1" smtClean="0"/>
              <a:t>rộng</a:t>
            </a:r>
            <a:r>
              <a:rPr lang="en-US" sz="2800" b="1" dirty="0" smtClean="0"/>
              <a:t> </a:t>
            </a:r>
            <a:r>
              <a:rPr lang="en-US" sz="2800" b="1" dirty="0" err="1" smtClean="0"/>
              <a:t>không</a:t>
            </a:r>
            <a:r>
              <a:rPr lang="en-US" sz="2800" b="1" dirty="0" smtClean="0"/>
              <a:t> </a:t>
            </a:r>
            <a:r>
              <a:rPr lang="en-US" sz="2800" b="1" dirty="0" err="1" smtClean="0"/>
              <a:t>chỉ</a:t>
            </a:r>
            <a:r>
              <a:rPr lang="en-US" sz="2800" b="1" dirty="0" smtClean="0"/>
              <a:t> </a:t>
            </a:r>
            <a:r>
              <a:rPr lang="en-US" sz="2800" b="1" dirty="0" err="1" smtClean="0"/>
              <a:t>bao</a:t>
            </a:r>
            <a:r>
              <a:rPr lang="en-US" sz="2800" b="1" dirty="0" smtClean="0"/>
              <a:t> </a:t>
            </a:r>
            <a:r>
              <a:rPr lang="en-US" sz="2800" b="1" dirty="0" err="1" smtClean="0"/>
              <a:t>gồm</a:t>
            </a:r>
            <a:r>
              <a:rPr lang="en-US" sz="2800" b="1" dirty="0" smtClean="0"/>
              <a:t> </a:t>
            </a:r>
            <a:r>
              <a:rPr lang="en-US" sz="2800" b="1" dirty="0" err="1" smtClean="0"/>
              <a:t>việc</a:t>
            </a:r>
            <a:r>
              <a:rPr lang="en-US" sz="2800" b="1" dirty="0" smtClean="0"/>
              <a:t> </a:t>
            </a:r>
            <a:r>
              <a:rPr lang="en-US" sz="2800" b="1" dirty="0" err="1" smtClean="0"/>
              <a:t>bảo</a:t>
            </a:r>
            <a:r>
              <a:rPr lang="en-US" sz="2800" b="1" dirty="0" smtClean="0"/>
              <a:t> </a:t>
            </a:r>
            <a:r>
              <a:rPr lang="en-US" sz="2800" b="1" dirty="0" err="1" smtClean="0"/>
              <a:t>đảm</a:t>
            </a:r>
            <a:r>
              <a:rPr lang="en-US" sz="2800" b="1" dirty="0" smtClean="0"/>
              <a:t> </a:t>
            </a:r>
            <a:r>
              <a:rPr lang="en-US" sz="2800" b="1" dirty="0" err="1" smtClean="0"/>
              <a:t>không</a:t>
            </a:r>
            <a:r>
              <a:rPr lang="en-US" sz="2800" b="1" dirty="0" smtClean="0"/>
              <a:t> </a:t>
            </a:r>
            <a:r>
              <a:rPr lang="en-US" sz="2800" b="1" dirty="0" err="1" smtClean="0"/>
              <a:t>bị</a:t>
            </a:r>
            <a:r>
              <a:rPr lang="en-US" sz="2800" b="1" dirty="0" smtClean="0"/>
              <a:t> </a:t>
            </a:r>
            <a:r>
              <a:rPr lang="en-US" sz="2800" b="1" dirty="0" err="1" smtClean="0"/>
              <a:t>tước</a:t>
            </a:r>
            <a:r>
              <a:rPr lang="en-US" sz="2800" b="1" dirty="0" smtClean="0"/>
              <a:t> </a:t>
            </a:r>
            <a:r>
              <a:rPr lang="en-US" sz="2800" b="1" dirty="0" err="1" smtClean="0"/>
              <a:t>đoạt</a:t>
            </a:r>
            <a:r>
              <a:rPr lang="en-US" sz="2800" b="1" dirty="0" smtClean="0"/>
              <a:t> </a:t>
            </a:r>
            <a:r>
              <a:rPr lang="en-US" sz="2800" b="1" dirty="0" err="1" smtClean="0"/>
              <a:t>về</a:t>
            </a:r>
            <a:r>
              <a:rPr lang="en-US" sz="2800" b="1" dirty="0" smtClean="0"/>
              <a:t> </a:t>
            </a:r>
            <a:r>
              <a:rPr lang="en-US" sz="2800" b="1" dirty="0" err="1" smtClean="0"/>
              <a:t>tính</a:t>
            </a:r>
            <a:r>
              <a:rPr lang="en-US" sz="2800" b="1" dirty="0" smtClean="0"/>
              <a:t> </a:t>
            </a:r>
            <a:r>
              <a:rPr lang="en-US" sz="2800" b="1" dirty="0" err="1" smtClean="0"/>
              <a:t>mạng</a:t>
            </a:r>
            <a:r>
              <a:rPr lang="en-US" sz="2800" b="1" dirty="0" smtClean="0"/>
              <a:t> </a:t>
            </a:r>
            <a:r>
              <a:rPr lang="en-US" sz="2800" b="1" dirty="0" err="1" smtClean="0"/>
              <a:t>mà</a:t>
            </a:r>
            <a:r>
              <a:rPr lang="en-US" sz="2800" b="1" dirty="0" smtClean="0"/>
              <a:t> </a:t>
            </a:r>
            <a:r>
              <a:rPr lang="en-US" sz="2800" b="1" dirty="0" err="1" smtClean="0"/>
              <a:t>còn</a:t>
            </a:r>
            <a:r>
              <a:rPr lang="en-US" sz="2800" b="1" dirty="0" smtClean="0"/>
              <a:t> </a:t>
            </a:r>
            <a:r>
              <a:rPr lang="en-US" sz="2800" b="1" dirty="0" err="1" smtClean="0"/>
              <a:t>bao</a:t>
            </a:r>
            <a:r>
              <a:rPr lang="en-US" sz="2800" b="1" dirty="0" smtClean="0"/>
              <a:t> </a:t>
            </a:r>
            <a:r>
              <a:rPr lang="en-US" sz="2800" b="1" dirty="0" err="1" smtClean="0"/>
              <a:t>gồm</a:t>
            </a:r>
            <a:r>
              <a:rPr lang="en-US" sz="2800" b="1" dirty="0" smtClean="0"/>
              <a:t> </a:t>
            </a:r>
            <a:r>
              <a:rPr lang="en-US" sz="2800" b="1" dirty="0" err="1" smtClean="0"/>
              <a:t>việc</a:t>
            </a:r>
            <a:r>
              <a:rPr lang="en-US" sz="2800" b="1" dirty="0" smtClean="0"/>
              <a:t> </a:t>
            </a:r>
            <a:r>
              <a:rPr lang="en-US" sz="2800" b="1" dirty="0" err="1" smtClean="0"/>
              <a:t>bảo</a:t>
            </a:r>
            <a:r>
              <a:rPr lang="en-US" sz="2800" b="1" dirty="0" smtClean="0"/>
              <a:t> </a:t>
            </a:r>
            <a:r>
              <a:rPr lang="en-US" sz="2800" b="1" dirty="0" err="1" smtClean="0"/>
              <a:t>đảm</a:t>
            </a:r>
            <a:r>
              <a:rPr lang="en-US" sz="2800" b="1" dirty="0" smtClean="0"/>
              <a:t> </a:t>
            </a:r>
            <a:r>
              <a:rPr lang="en-US" sz="2800" b="1" dirty="0" err="1" smtClean="0"/>
              <a:t>cho</a:t>
            </a:r>
            <a:r>
              <a:rPr lang="en-US" sz="2800" b="1" dirty="0" smtClean="0"/>
              <a:t> TE </a:t>
            </a:r>
            <a:r>
              <a:rPr lang="en-US" sz="2800" b="1" dirty="0" err="1" smtClean="0"/>
              <a:t>được</a:t>
            </a:r>
            <a:r>
              <a:rPr lang="en-US" sz="2800" b="1" dirty="0" smtClean="0"/>
              <a:t> </a:t>
            </a:r>
            <a:r>
              <a:rPr lang="en-US" sz="2800" b="1" dirty="0" err="1" smtClean="0"/>
              <a:t>cung</a:t>
            </a:r>
            <a:r>
              <a:rPr lang="en-US" sz="2800" b="1" dirty="0" smtClean="0"/>
              <a:t> </a:t>
            </a:r>
            <a:r>
              <a:rPr lang="en-US" sz="2800" b="1" dirty="0" err="1" smtClean="0"/>
              <a:t>cấp</a:t>
            </a:r>
            <a:r>
              <a:rPr lang="en-US" sz="2800" b="1" dirty="0" smtClean="0"/>
              <a:t> </a:t>
            </a:r>
            <a:r>
              <a:rPr lang="en-US" sz="2800" b="1" dirty="0" err="1" smtClean="0"/>
              <a:t>chất</a:t>
            </a:r>
            <a:r>
              <a:rPr lang="en-US" sz="2800" b="1" dirty="0" smtClean="0"/>
              <a:t> </a:t>
            </a:r>
            <a:r>
              <a:rPr lang="en-US" sz="2800" b="1" dirty="0" err="1" smtClean="0"/>
              <a:t>dinh</a:t>
            </a:r>
            <a:r>
              <a:rPr lang="en-US" sz="2800" b="1" dirty="0" smtClean="0"/>
              <a:t> </a:t>
            </a:r>
            <a:r>
              <a:rPr lang="en-US" sz="2800" b="1" dirty="0" err="1" smtClean="0"/>
              <a:t>dưỡng</a:t>
            </a:r>
            <a:r>
              <a:rPr lang="en-US" sz="2800" b="1" dirty="0" smtClean="0"/>
              <a:t> </a:t>
            </a:r>
            <a:r>
              <a:rPr lang="en-US" sz="2800" b="1" dirty="0" err="1" smtClean="0"/>
              <a:t>và</a:t>
            </a:r>
            <a:r>
              <a:rPr lang="en-US" sz="2800" b="1" dirty="0" smtClean="0"/>
              <a:t> </a:t>
            </a:r>
            <a:r>
              <a:rPr lang="en-US" sz="2800" b="1" dirty="0" err="1" smtClean="0"/>
              <a:t>sự</a:t>
            </a:r>
            <a:r>
              <a:rPr lang="en-US" sz="2800" b="1" dirty="0" smtClean="0"/>
              <a:t> </a:t>
            </a:r>
            <a:r>
              <a:rPr lang="en-US" sz="2800" b="1" dirty="0" err="1" smtClean="0"/>
              <a:t>chăm</a:t>
            </a:r>
            <a:r>
              <a:rPr lang="en-US" sz="2800" b="1" dirty="0" smtClean="0"/>
              <a:t> </a:t>
            </a:r>
            <a:r>
              <a:rPr lang="en-US" sz="2800" b="1" dirty="0" err="1" smtClean="0"/>
              <a:t>sóc</a:t>
            </a:r>
            <a:r>
              <a:rPr lang="en-US" sz="2800" b="1" dirty="0" smtClean="0"/>
              <a:t> y tế ở </a:t>
            </a:r>
            <a:r>
              <a:rPr lang="en-US" sz="2800" b="1" dirty="0" err="1" smtClean="0"/>
              <a:t>mức</a:t>
            </a:r>
            <a:r>
              <a:rPr lang="en-US" sz="2800" b="1" dirty="0" smtClean="0"/>
              <a:t> </a:t>
            </a:r>
            <a:r>
              <a:rPr lang="en-US" sz="2800" b="1" dirty="0" err="1" smtClean="0"/>
              <a:t>độ</a:t>
            </a:r>
            <a:r>
              <a:rPr lang="en-US" sz="2800" b="1" dirty="0" smtClean="0"/>
              <a:t> </a:t>
            </a:r>
            <a:r>
              <a:rPr lang="en-US" sz="2800" b="1" dirty="0" err="1" smtClean="0"/>
              <a:t>cao</a:t>
            </a:r>
            <a:r>
              <a:rPr lang="en-US" sz="2800" b="1" dirty="0" smtClean="0"/>
              <a:t> </a:t>
            </a:r>
            <a:r>
              <a:rPr lang="en-US" sz="2800" b="1" dirty="0" err="1" smtClean="0"/>
              <a:t>nhất</a:t>
            </a:r>
            <a:r>
              <a:rPr lang="en-US" sz="2800" b="1" dirty="0" smtClean="0"/>
              <a:t> </a:t>
            </a:r>
            <a:r>
              <a:rPr lang="en-US" sz="2800" b="1" dirty="0" err="1" smtClean="0"/>
              <a:t>có</a:t>
            </a:r>
            <a:r>
              <a:rPr lang="en-US" sz="2800" b="1" dirty="0" smtClean="0"/>
              <a:t> </a:t>
            </a:r>
            <a:r>
              <a:rPr lang="en-US" sz="2800" b="1" dirty="0" err="1" smtClean="0"/>
              <a:t>thể</a:t>
            </a:r>
            <a:r>
              <a:rPr lang="en-US" sz="2800" b="1" dirty="0" smtClean="0"/>
              <a:t> </a:t>
            </a:r>
            <a:r>
              <a:rPr lang="en-US" sz="2800" b="1" dirty="0" err="1" smtClean="0"/>
              <a:t>có</a:t>
            </a:r>
            <a:r>
              <a:rPr lang="en-US" sz="2800" b="1" dirty="0" smtClean="0"/>
              <a:t> </a:t>
            </a:r>
            <a:r>
              <a:rPr lang="en-US" sz="2800" b="1" dirty="0" err="1" smtClean="0"/>
              <a:t>được</a:t>
            </a:r>
            <a:r>
              <a:rPr lang="en-US" sz="2800" b="1" dirty="0" smtClean="0"/>
              <a:t>. </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a:xfrm>
            <a:off x="1600200" y="381000"/>
            <a:ext cx="6172200" cy="1447800"/>
          </a:xfrm>
        </p:spPr>
        <p:txBody>
          <a:bodyPr>
            <a:normAutofit fontScale="90000"/>
          </a:bodyPr>
          <a:lstStyle/>
          <a:p>
            <a:r>
              <a:rPr lang="en-US" sz="3200" b="1" dirty="0" smtClean="0">
                <a:solidFill>
                  <a:srgbClr val="FF0000"/>
                </a:solidFill>
              </a:rPr>
              <a:t> </a:t>
            </a:r>
            <a:br>
              <a:rPr lang="en-US" sz="3200" b="1" dirty="0" smtClean="0">
                <a:solidFill>
                  <a:srgbClr val="FF0000"/>
                </a:solidFill>
              </a:rPr>
            </a:br>
            <a:r>
              <a:rPr lang="en-US" sz="3200" b="1" dirty="0" smtClean="0">
                <a:solidFill>
                  <a:srgbClr val="FF0000"/>
                </a:solidFill>
              </a:rPr>
              <a:t/>
            </a:r>
            <a:br>
              <a:rPr lang="en-US" sz="3200" b="1" dirty="0" smtClean="0">
                <a:solidFill>
                  <a:srgbClr val="FF0000"/>
                </a:solidFill>
              </a:rPr>
            </a:br>
            <a:r>
              <a:rPr lang="pt-BR" sz="3200" b="1" dirty="0" smtClean="0">
                <a:solidFill>
                  <a:srgbClr val="FF0000"/>
                </a:solidFill>
              </a:rPr>
              <a:t>Nhóm Quyền được sống còn</a:t>
            </a:r>
            <a:r>
              <a:rPr lang="pt-BR" sz="3200" dirty="0" smtClean="0">
                <a:solidFill>
                  <a:srgbClr val="FF0000"/>
                </a:solidFill>
              </a:rPr>
              <a:t/>
            </a:r>
            <a:br>
              <a:rPr lang="pt-BR" sz="3200" dirty="0" smtClean="0">
                <a:solidFill>
                  <a:srgbClr val="FF0000"/>
                </a:solidFill>
              </a:rPr>
            </a:br>
            <a:endParaRPr lang="en-US" sz="3200" b="1" dirty="0">
              <a:solidFill>
                <a:srgbClr val="FF0000"/>
              </a:solidFill>
            </a:endParaRPr>
          </a:p>
        </p:txBody>
      </p:sp>
      <p:sp>
        <p:nvSpPr>
          <p:cNvPr id="436227" name="Rectangle 3"/>
          <p:cNvSpPr>
            <a:spLocks noGrp="1" noChangeArrowheads="1"/>
          </p:cNvSpPr>
          <p:nvPr>
            <p:ph idx="1"/>
          </p:nvPr>
        </p:nvSpPr>
        <p:spPr>
          <a:xfrm>
            <a:off x="533400" y="1295400"/>
            <a:ext cx="8229600" cy="4648200"/>
          </a:xfrm>
        </p:spPr>
        <p:txBody>
          <a:bodyPr/>
          <a:lstStyle/>
          <a:p>
            <a:pPr>
              <a:lnSpc>
                <a:spcPct val="80000"/>
              </a:lnSpc>
              <a:buFontTx/>
              <a:buNone/>
            </a:pPr>
            <a:r>
              <a:rPr lang="pt-BR" sz="2400" b="1" dirty="0"/>
              <a:t>	</a:t>
            </a:r>
            <a:endParaRPr lang="pt-BR" sz="2400" b="1" dirty="0" smtClean="0"/>
          </a:p>
          <a:p>
            <a:pPr>
              <a:lnSpc>
                <a:spcPct val="80000"/>
              </a:lnSpc>
              <a:buFontTx/>
              <a:buNone/>
            </a:pPr>
            <a:endParaRPr lang="pt-BR" sz="2400" b="1" dirty="0" smtClean="0"/>
          </a:p>
          <a:p>
            <a:pPr>
              <a:lnSpc>
                <a:spcPct val="80000"/>
              </a:lnSpc>
            </a:pPr>
            <a:r>
              <a:rPr lang="pt-BR" b="1" dirty="0" smtClean="0"/>
              <a:t>Bao gồm </a:t>
            </a:r>
            <a:r>
              <a:rPr lang="pt-BR" b="1" dirty="0"/>
              <a:t>quyền được sống </a:t>
            </a:r>
            <a:r>
              <a:rPr lang="pt-BR" b="1" dirty="0" smtClean="0"/>
              <a:t>như được ăn uống và dạy dỗ,  </a:t>
            </a:r>
            <a:r>
              <a:rPr lang="pt-BR" b="1" dirty="0"/>
              <a:t>được chăm sóc sức khoẻ </a:t>
            </a:r>
            <a:r>
              <a:rPr lang="pt-BR" b="1" dirty="0" smtClean="0"/>
              <a:t>và y tế ở </a:t>
            </a:r>
            <a:r>
              <a:rPr lang="pt-BR" b="1" dirty="0"/>
              <a:t>mức cao nhất có </a:t>
            </a:r>
            <a:r>
              <a:rPr lang="pt-BR" b="1" dirty="0" smtClean="0"/>
              <a:t>thể, được giúp đỡ trong trường hợp khẩn cấp.</a:t>
            </a:r>
            <a:endParaRPr lang="pt-BR" b="1" dirty="0"/>
          </a:p>
          <a:p>
            <a:pPr>
              <a:lnSpc>
                <a:spcPct val="80000"/>
              </a:lnSpc>
              <a:buFontTx/>
              <a:buNone/>
            </a:pPr>
            <a:endParaRPr lang="pt-BR" b="1" dirty="0"/>
          </a:p>
          <a:p>
            <a:pPr>
              <a:lnSpc>
                <a:spcPct val="80000"/>
              </a:lnSpc>
            </a:pPr>
            <a:r>
              <a:rPr lang="en-US" b="1" dirty="0" err="1"/>
              <a:t>Quyền</a:t>
            </a:r>
            <a:r>
              <a:rPr lang="en-US" b="1" dirty="0"/>
              <a:t> </a:t>
            </a:r>
            <a:r>
              <a:rPr lang="en-US" b="1" dirty="0" err="1"/>
              <a:t>được</a:t>
            </a:r>
            <a:r>
              <a:rPr lang="en-US" b="1" dirty="0"/>
              <a:t> </a:t>
            </a:r>
            <a:r>
              <a:rPr lang="en-US" b="1" dirty="0" err="1"/>
              <a:t>sống</a:t>
            </a:r>
            <a:r>
              <a:rPr lang="en-US" b="1" dirty="0"/>
              <a:t> </a:t>
            </a:r>
            <a:r>
              <a:rPr lang="en-US" b="1" dirty="0" err="1"/>
              <a:t>còn</a:t>
            </a:r>
            <a:r>
              <a:rPr lang="en-US" b="1" dirty="0"/>
              <a:t> </a:t>
            </a:r>
            <a:r>
              <a:rPr lang="en-US" b="1" dirty="0" err="1"/>
              <a:t>là</a:t>
            </a:r>
            <a:r>
              <a:rPr lang="en-US" b="1" dirty="0"/>
              <a:t> </a:t>
            </a:r>
            <a:r>
              <a:rPr lang="en-US" b="1" dirty="0" err="1"/>
              <a:t>một</a:t>
            </a:r>
            <a:r>
              <a:rPr lang="en-US" b="1" dirty="0"/>
              <a:t> </a:t>
            </a:r>
            <a:r>
              <a:rPr lang="en-US" b="1" dirty="0" err="1"/>
              <a:t>trong</a:t>
            </a:r>
            <a:r>
              <a:rPr lang="en-US" b="1" dirty="0"/>
              <a:t> </a:t>
            </a:r>
            <a:r>
              <a:rPr lang="en-US" b="1" dirty="0" err="1"/>
              <a:t>những</a:t>
            </a:r>
            <a:r>
              <a:rPr lang="en-US" b="1" dirty="0"/>
              <a:t> </a:t>
            </a:r>
            <a:r>
              <a:rPr lang="en-US" b="1" dirty="0" err="1"/>
              <a:t>quyền</a:t>
            </a:r>
            <a:r>
              <a:rPr lang="en-US" b="1" dirty="0"/>
              <a:t> </a:t>
            </a:r>
            <a:r>
              <a:rPr lang="en-US" b="1" dirty="0" err="1"/>
              <a:t>cơ</a:t>
            </a:r>
            <a:r>
              <a:rPr lang="en-US" b="1" dirty="0"/>
              <a:t> </a:t>
            </a:r>
            <a:r>
              <a:rPr lang="en-US" b="1" dirty="0" err="1"/>
              <a:t>bản</a:t>
            </a:r>
            <a:r>
              <a:rPr lang="en-US" b="1" dirty="0"/>
              <a:t> </a:t>
            </a:r>
            <a:r>
              <a:rPr lang="en-US" b="1" dirty="0" err="1"/>
              <a:t>nhất</a:t>
            </a:r>
            <a:r>
              <a:rPr lang="en-US" b="1" dirty="0"/>
              <a:t> </a:t>
            </a:r>
            <a:r>
              <a:rPr lang="en-US" b="1" dirty="0" err="1"/>
              <a:t>của</a:t>
            </a:r>
            <a:r>
              <a:rPr lang="en-US" b="1" dirty="0"/>
              <a:t> con </a:t>
            </a:r>
            <a:r>
              <a:rPr lang="en-US" b="1" dirty="0" err="1"/>
              <a:t>người</a:t>
            </a:r>
            <a:r>
              <a:rPr lang="en-US" b="1" dirty="0"/>
              <a:t>.</a:t>
            </a:r>
          </a:p>
          <a:p>
            <a:pPr>
              <a:lnSpc>
                <a:spcPct val="80000"/>
              </a:lnSpc>
            </a:pPr>
            <a:endParaRPr lang="en-US" sz="2400"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42&quot;&gt;&lt;property id=&quot;20148&quot; value=&quot;5&quot;/&gt;&lt;property id=&quot;20300&quot; value=&quot;Slide 1&quot;/&gt;&lt;property id=&quot;20307&quot; value=&quot;296&quot;/&gt;&lt;/object&gt;&lt;object type=&quot;3&quot; unique_id=&quot;10046&quot;&gt;&lt;property id=&quot;20148&quot; value=&quot;5&quot;/&gt;&lt;property id=&quot;20300&quot; value=&quot;Slide 2 - &amp;quot; &amp;quot;&quot;/&gt;&lt;property id=&quot;20307&quot; value=&quot;298&quot;/&gt;&lt;/object&gt;&lt;object type=&quot;3&quot; unique_id=&quot;10047&quot;&gt;&lt;property id=&quot;20148&quot; value=&quot;5&quot;/&gt;&lt;property id=&quot;20300&quot; value=&quot;Slide 3 - &amp;quot; Nh÷ng t¸c ®éng xÊu tõ m«i tr­êng: KhÝ th¶i, thiªn tai, thùc phÈm kh«ng an toµn, kh«ng cã n­íc s¹ch...&amp;#x0D;&amp;#x0A;- ThiÕu sù c&quot;/&gt;&lt;property id=&quot;20307&quot; value=&quot;299&quot;/&gt;&lt;/object&gt;&lt;object type=&quot;3&quot; unique_id=&quot;10048&quot;&gt;&lt;property id=&quot;20148&quot; value=&quot;5&quot;/&gt;&lt;property id=&quot;20300&quot; value=&quot;Slide 4 - &amp;quot; Nh÷ng nhãm trÎ ®Æc biÖt&amp;#x0D;&amp;#x0A;&amp;quot;&quot;/&gt;&lt;property id=&quot;20307&quot; value=&quot;300&quot;/&gt;&lt;/object&gt;&lt;object type=&quot;3&quot; unique_id=&quot;10052&quot;&gt;&lt;property id=&quot;20148&quot; value=&quot;5&quot;/&gt;&lt;property id=&quot;20300&quot; value=&quot;Slide 5 - &amp;quot;KÕt luËn:&amp;quot;&quot;/&gt;&lt;property id=&quot;20307&quot; value=&quot;452&quot;/&gt;&lt;/object&gt;&lt;object type=&quot;3&quot; unique_id=&quot;10054&quot;&gt;&lt;property id=&quot;20148&quot; value=&quot;5&quot;/&gt;&lt;property id=&quot;20300&quot; value=&quot;Slide 8&quot;/&gt;&lt;property id=&quot;20307&quot; value=&quot;304&quot;/&gt;&lt;/object&gt;&lt;object type=&quot;3&quot; unique_id=&quot;10055&quot;&gt;&lt;property id=&quot;20148&quot; value=&quot;5&quot;/&gt;&lt;property id=&quot;20300&quot; value=&quot;Slide 9 - &amp;quot;C¸c ®iÒu kho¶n cã liªn quan &amp;#x0D;&amp;#x0A;§iÒu 7:   QuyÒn cã hä tªn vµ quèc tÞch&amp;#x0D;&amp;#x0A;§iÒu 8:   QuyÒn duy tr× b¶n s¾c&amp;#x0D;&amp;#x0A;§iÒu 9:   QuyÒn&quot;/&gt;&lt;property id=&quot;20307&quot; value=&quot;305&quot;/&gt;&lt;/object&gt;&lt;object type=&quot;3&quot; unique_id=&quot;10095&quot;&gt;&lt;property id=&quot;20148&quot; value=&quot;5&quot;/&gt;&lt;property id=&quot;20300&quot; value=&quot;Slide 6&quot;/&gt;&lt;property id=&quot;20307&quot; value=&quot;453&quot;/&gt;&lt;/object&gt;&lt;object type=&quot;3&quot; unique_id=&quot;10096&quot;&gt;&lt;property id=&quot;20148&quot; value=&quot;5&quot;/&gt;&lt;property id=&quot;20300&quot; value=&quot;Slide 7 - &amp;quot;Nh×n chung c¸c gi¶i ph¸p mµ x· héi vµ c¸c tæ chøc tõ thiÖn kh¸c nhau dµnh cho c¸c ®èi t­îng trªn cã thÓ lµ:&amp;#x0D;&amp;#x0A;- Cung &quot;/&gt;&lt;property id=&quot;20307&quot; value=&quot;45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04_ Bài Nhom quyen bao veGV THCS</Template>
  <TotalTime>4624</TotalTime>
  <Words>553</Words>
  <Application>Microsoft Office PowerPoint</Application>
  <PresentationFormat>On-screen Show (4:3)</PresentationFormat>
  <Paragraphs>78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.VnTime</vt:lpstr>
      <vt:lpstr>.VnTimeH</vt:lpstr>
      <vt:lpstr>Arial</vt:lpstr>
      <vt:lpstr>Calibri</vt:lpstr>
      <vt:lpstr>Constantia</vt:lpstr>
      <vt:lpstr>Times New Roman</vt:lpstr>
      <vt:lpstr>Wingdings 2</vt:lpstr>
      <vt:lpstr>Flow</vt:lpstr>
      <vt:lpstr>PowerPoint Presentation</vt:lpstr>
      <vt:lpstr>PowerPoint Presentation</vt:lpstr>
      <vt:lpstr>PowerPoint Presentation</vt:lpstr>
      <vt:lpstr>  Nhóm Quyền được sống còn </vt:lpstr>
      <vt:lpstr> </vt:lpstr>
      <vt:lpstr>- Những tác động xấu từ môi trường: Khí thải, thiên tai, thực phẩm không an toàn, không có nước sạch... - Thiếu sự chăm sóc, yêu thương và hỗ trợ từ gia đình: bị bỏ rơi, áp lực học tập, không được vui chơi, bị cách li khỏi xã hội, trừng phạt thân thể… - Sự phân biệt đối xử, không cung cấp dịch vụ y tế, giáo dục, thức ăn…, không được bảo vệ tại toà… </vt:lpstr>
      <vt:lpstr>Những nhóm trẻ đặc biệt </vt:lpstr>
      <vt:lpstr>Cơ sở lí luận:</vt:lpstr>
      <vt:lpstr>   Nhóm Quyền được sống còn </vt:lpstr>
      <vt:lpstr>PowerPoint Presentation</vt:lpstr>
      <vt:lpstr>Các điều khoản liên quan  Điều 9:    Quyền được sống với cha mẹ Điều 23:  Quyền của trẻ em khuyết tật Điều 26:  An toàn xã hội Điều 27:  Quyền được giáo dục Điều 30:  Trẻ em các dân tộc thiểu số hay                   bản địa </vt:lpstr>
      <vt:lpstr>PowerPoint Presentation</vt:lpstr>
      <vt:lpstr>Liên hệ thực tế </vt:lpstr>
      <vt:lpstr> </vt:lpstr>
      <vt:lpstr>Các hoạt động có thể thực hiện trong nhà trường  Giáo dục giới tính Tuyên truyền về HIV Chương trình y tế học đường An toàn thực phẩm  Ngăn ngừa, chấm dứt bạo lực học đường, trừng phạt thân thể trẻ em Bảo vệ trẻ em tránh khỏi mọi hình thức bị bạo lực, xâm hại v.v.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 dôc phßng chèng ma tuý vµ chÊt g©y nghiÖn trong tr­êng häc</dc:title>
  <dc:creator>yyyyyyyyyyyyyyyyyyyyyy</dc:creator>
  <cp:lastModifiedBy>Pham Ha Anh</cp:lastModifiedBy>
  <cp:revision>683</cp:revision>
  <dcterms:created xsi:type="dcterms:W3CDTF">2007-08-18T03:55:23Z</dcterms:created>
  <dcterms:modified xsi:type="dcterms:W3CDTF">2017-05-04T13:55:20Z</dcterms:modified>
</cp:coreProperties>
</file>